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7" r:id="rId2"/>
    <p:sldId id="279" r:id="rId3"/>
    <p:sldId id="280" r:id="rId4"/>
    <p:sldId id="308" r:id="rId5"/>
    <p:sldId id="301" r:id="rId6"/>
    <p:sldId id="305" r:id="rId7"/>
    <p:sldId id="302" r:id="rId8"/>
    <p:sldId id="303" r:id="rId9"/>
    <p:sldId id="304" r:id="rId10"/>
    <p:sldId id="307" r:id="rId11"/>
    <p:sldId id="306" r:id="rId12"/>
    <p:sldId id="281" r:id="rId13"/>
    <p:sldId id="282" r:id="rId14"/>
    <p:sldId id="258" r:id="rId15"/>
    <p:sldId id="259" r:id="rId16"/>
    <p:sldId id="260" r:id="rId17"/>
    <p:sldId id="262" r:id="rId18"/>
    <p:sldId id="263" r:id="rId19"/>
    <p:sldId id="264" r:id="rId20"/>
    <p:sldId id="265" r:id="rId21"/>
    <p:sldId id="266" r:id="rId22"/>
    <p:sldId id="309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83" r:id="rId34"/>
    <p:sldId id="284" r:id="rId35"/>
    <p:sldId id="285" r:id="rId36"/>
    <p:sldId id="286" r:id="rId37"/>
    <p:sldId id="287" r:id="rId38"/>
    <p:sldId id="288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78" r:id="rId4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2A325-8E34-4604-90A3-6232603F80AE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2B18C-0BDC-4799-9FF0-EFA69D58A69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Software con mas de 30 años de investigación y desarrollo</a:t>
            </a:r>
          </a:p>
          <a:p>
            <a:r>
              <a:rPr lang="es-MX" dirty="0" smtClean="0"/>
              <a:t>Mayor participación de mercado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BE3A-9D8B-44C6-9A83-EACAF9C148E5}" type="slidenum">
              <a:rPr lang="es-MX" smtClean="0"/>
              <a:pPr/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s-MX" dirty="0" smtClean="0"/>
              <a:t>Uso de sistemas gratuitos de los </a:t>
            </a:r>
            <a:r>
              <a:rPr lang="es-MX" dirty="0" err="1" smtClean="0"/>
              <a:t>PACs</a:t>
            </a:r>
            <a:endParaRPr lang="es-MX" dirty="0" smtClean="0"/>
          </a:p>
          <a:p>
            <a:pPr marL="228600" indent="-228600">
              <a:buAutoNum type="arabicPeriod"/>
            </a:pPr>
            <a:r>
              <a:rPr lang="es-MX" dirty="0" smtClean="0"/>
              <a:t>Baja automatización</a:t>
            </a:r>
            <a:r>
              <a:rPr lang="es-MX" baseline="0" dirty="0" smtClean="0"/>
              <a:t> de procesos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BBE3A-9D8B-44C6-9A83-EACAF9C148E5}" type="slidenum">
              <a:rPr lang="es-MX" smtClean="0"/>
              <a:pPr/>
              <a:t>32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2B18C-0BDC-4799-9FF0-EFA69D58A691}" type="slidenum">
              <a:rPr lang="es-MX" smtClean="0"/>
              <a:pPr/>
              <a:t>35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s-MX" altLang="es-MX" sz="5400" b="1" kern="1200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Template convencion 1.jpg"/>
          <p:cNvPicPr>
            <a:picLocks noChangeAspect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>
          <a:xfrm>
            <a:off x="0" y="5085184"/>
            <a:ext cx="9144000" cy="1872208"/>
          </a:xfrm>
          <a:prstGeom prst="rect">
            <a:avLst/>
          </a:prstGeom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75718-95F7-47F9-B96A-ADB6A3B425B2}" type="datetimeFigureOut">
              <a:rPr lang="es-MX" smtClean="0"/>
              <a:pPr/>
              <a:t>09/04/2014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00F60-361F-4F44-A7D6-FAEF53B0DF55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8" name="7 Imagen" descr="Template convencion 1.jpg"/>
          <p:cNvPicPr>
            <a:picLocks noChangeAspect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>
          <a:xfrm>
            <a:off x="2303240" y="0"/>
            <a:ext cx="6840760" cy="8125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es-MX" altLang="es-MX" sz="5400" b="1" kern="1200" dirty="0" smtClean="0">
          <a:ln w="1905"/>
          <a:solidFill>
            <a:schemeClr val="accent1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n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cid:image001.jpg@01CF49F5.D1530D90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batllori\Documents\TC%20INFOCHANNEL\AspelNOI%20Tutorial%20C&#243;mo%202dic2013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batllori\Documents\TC%20INFOCHANNEL\Beneficios%20y%20nuevas%20funciones%20de%20Aspel%20NOI%207.0.mp4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google.com.mx/url?sa=i&amp;source=images&amp;cd=&amp;cad=rja&amp;uact=8&amp;docid=FVhi5yA8XGgK6M&amp;tbnid=gLXooGa_ZXRq3M:&amp;ved=0CAgQjRw&amp;url=http://www.hvacpromotions.com/blog/guerilla-marketing/top-three-hvac-cross-selling-tips&amp;ei=9mYqU6q1OOLH2QXgt4GgDA&amp;psig=AFQjCNHrJdexmrWOjTdqM6O3QlRkv581LA&amp;ust=1395374198992402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9.png"/><Relationship Id="rId7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41.png"/><Relationship Id="rId4" Type="http://schemas.openxmlformats.org/officeDocument/2006/relationships/image" Target="../media/image44.png"/><Relationship Id="rId9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51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imgres?imgurl&amp;imgrefurl=http://alset.com.mx/Home/Services&amp;h=0&amp;w=0&amp;tbnid=rYoYZE6IgX17GM&amp;zoom=1&amp;tbnh=159&amp;tbnw=316&amp;docid=fa39L3i6xeA82M&amp;tbm=isch&amp;ei=pRtEU-jbD6GD2AW3n4CYBA&amp;ved=0CAIQsCUoAA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hyperlink" Target="https://www.google.com.mx/imgres?imgurl&amp;imgrefurl=http://tecnologiamaniacos.blogspot.com/2012/01/intelisis-negocios-on-line-para.html&amp;h=0&amp;w=0&amp;tbnid=4xjsEApJ-yH_YM&amp;zoom=1&amp;tbnh=144&amp;tbnw=349&amp;docid=Mfy5CwAp4kRrmM&amp;tbm=isch&amp;ei=SSBEU8GKLYm22gXtjoHYCA&amp;ved=0CAUQsCUoAQ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hyperlink" Target="http://www.google.com.mx/url?sa=i&amp;rct=j&amp;q=&amp;esrc=s&amp;source=images&amp;cd=&amp;cad=rja&amp;uact=8&amp;docid=kxRfxIQ639mWMM&amp;tbnid=BlTPaHTWWmvmgM:&amp;ved=0CAUQjRw&amp;url=http://www.unipymes.com/siesa-alcanza-un-crecimiento-del-27-en-sus-ingresos-totales/&amp;ei=qSBEU-HBDcn22QWRsYCgBQ&amp;psig=AFQjCNH1fj1uwuLGBj3tHrkCNobEf_6Hhg&amp;ust=1397060134997516" TargetMode="External"/><Relationship Id="rId4" Type="http://schemas.openxmlformats.org/officeDocument/2006/relationships/hyperlink" Target="http://www.google.com.mx/url?sa=i&amp;rct=j&amp;q=&amp;esrc=s&amp;source=images&amp;cd=&amp;cad=rja&amp;uact=8&amp;docid=kxRfxIQ639mWMM&amp;tbnid=BlTPaHTWWmvmgM:&amp;ved=0CAUQjRw&amp;url=http://www.unipymes.com/siesa-alcanza-un-crecimiento-del-27-en-sus-ingresos-totales/&amp;ei=eiBEU5e4Mczy2gXTyYDgCg&amp;bvm=bv.64367178,d.b2I&amp;psig=AFQjCNFfTBcA9KGSdQ2b8-ICle-uPy0o_g&amp;ust=1397060081368755" TargetMode="Externa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portadaconvenci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03911"/>
            <a:ext cx="9144001" cy="7065819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996952"/>
            <a:ext cx="7772400" cy="1470025"/>
          </a:xfrm>
        </p:spPr>
        <p:txBody>
          <a:bodyPr>
            <a:noAutofit/>
          </a:bodyPr>
          <a:lstStyle/>
          <a:p>
            <a:r>
              <a:rPr lang="es-MX" sz="54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El negocio después de la Facturación Electrónica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5085184"/>
            <a:ext cx="6400800" cy="913656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>
                <a:solidFill>
                  <a:srgbClr val="002060"/>
                </a:solidFill>
              </a:rPr>
              <a:t>Lic. Gilberto Sánchez Vázquez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Director General</a:t>
            </a:r>
            <a:endParaRPr lang="es-MX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 descr="map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0"/>
            <a:ext cx="3117329" cy="355293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1187624" y="3429000"/>
            <a:ext cx="20057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4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Satélite</a:t>
            </a:r>
            <a:endParaRPr lang="es-MX" alt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10 Imagen" descr="satélite 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8064" y="3933056"/>
            <a:ext cx="3384376" cy="2538282"/>
          </a:xfrm>
          <a:prstGeom prst="rect">
            <a:avLst/>
          </a:prstGeom>
        </p:spPr>
      </p:pic>
      <p:pic>
        <p:nvPicPr>
          <p:cNvPr id="12" name="11 Imagen" descr="Satélite 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8064" y="1052736"/>
            <a:ext cx="3384376" cy="2538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map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0"/>
            <a:ext cx="3117329" cy="355293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1115616" y="3429000"/>
            <a:ext cx="2304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4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Veracruz</a:t>
            </a:r>
            <a:endParaRPr lang="es-MX" alt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6 Imagen" descr="Veracruz 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8064" y="4077072"/>
            <a:ext cx="3317877" cy="2488408"/>
          </a:xfrm>
          <a:prstGeom prst="rect">
            <a:avLst/>
          </a:prstGeom>
        </p:spPr>
      </p:pic>
      <p:pic>
        <p:nvPicPr>
          <p:cNvPr id="6" name="5 Imagen" descr="edificio Veracru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1268760"/>
            <a:ext cx="3312368" cy="2484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584176"/>
          </a:xfrm>
        </p:spPr>
        <p:txBody>
          <a:bodyPr/>
          <a:lstStyle/>
          <a:p>
            <a:pPr lvl="0"/>
            <a:r>
              <a:rPr lang="es-MX" altLang="es-MX" sz="4800" dirty="0" smtClean="0"/>
              <a:t>Importantes inversiones</a:t>
            </a:r>
            <a:br>
              <a:rPr lang="es-MX" altLang="es-MX" sz="4800" dirty="0" smtClean="0"/>
            </a:br>
            <a:r>
              <a:rPr lang="es-MX" altLang="es-MX" sz="4800" dirty="0" smtClean="0"/>
              <a:t> </a:t>
            </a:r>
            <a:r>
              <a:rPr lang="es-MX" altLang="es-MX" sz="4800" dirty="0"/>
              <a:t>en </a:t>
            </a:r>
            <a:r>
              <a:rPr lang="es-MX" altLang="es-MX" sz="4800" dirty="0" smtClean="0"/>
              <a:t>publicidad</a:t>
            </a:r>
            <a:endParaRPr lang="es-MX" sz="4800" dirty="0"/>
          </a:p>
        </p:txBody>
      </p:sp>
      <p:pic>
        <p:nvPicPr>
          <p:cNvPr id="3" name="2 Imagen" descr="ICONO-MEIDOSDIGITALE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56176" y="2420888"/>
            <a:ext cx="2592759" cy="2411023"/>
          </a:xfrm>
          <a:prstGeom prst="rect">
            <a:avLst/>
          </a:prstGeom>
        </p:spPr>
      </p:pic>
      <p:pic>
        <p:nvPicPr>
          <p:cNvPr id="4" name="3 Imagen" descr="ICONO-PRENSA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47864" y="2420888"/>
            <a:ext cx="2411023" cy="2487756"/>
          </a:xfrm>
          <a:prstGeom prst="rect">
            <a:avLst/>
          </a:prstGeom>
        </p:spPr>
      </p:pic>
      <p:pic>
        <p:nvPicPr>
          <p:cNvPr id="5" name="4 Imagen" descr="ICONO-RADIO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2348880"/>
            <a:ext cx="2592759" cy="243929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31640" y="5013176"/>
            <a:ext cx="712879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584176"/>
          </a:xfrm>
        </p:spPr>
        <p:txBody>
          <a:bodyPr/>
          <a:lstStyle/>
          <a:p>
            <a:r>
              <a:rPr lang="es-MX" altLang="es-MX" sz="4800" dirty="0" smtClean="0"/>
              <a:t>La </a:t>
            </a:r>
            <a:r>
              <a:rPr lang="es-MX" altLang="es-MX" sz="4800" dirty="0"/>
              <a:t>importancia de </a:t>
            </a:r>
            <a:r>
              <a:rPr lang="es-MX" altLang="es-MX" sz="4800" dirty="0" smtClean="0"/>
              <a:t>la renta vs </a:t>
            </a:r>
            <a:r>
              <a:rPr lang="es-MX" altLang="es-MX" sz="4800" dirty="0"/>
              <a:t>v</a:t>
            </a:r>
            <a:r>
              <a:rPr lang="es-MX" altLang="es-MX" sz="4800" dirty="0" smtClean="0"/>
              <a:t>enta</a:t>
            </a:r>
            <a:endParaRPr lang="es-MX" sz="4800" dirty="0"/>
          </a:p>
        </p:txBody>
      </p:sp>
      <p:sp>
        <p:nvSpPr>
          <p:cNvPr id="7" name="6 Rectángulo"/>
          <p:cNvSpPr/>
          <p:nvPr/>
        </p:nvSpPr>
        <p:spPr>
          <a:xfrm>
            <a:off x="4860032" y="1844824"/>
            <a:ext cx="40324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s-MX" altLang="es-MX" sz="2400" dirty="0" smtClean="0">
                <a:solidFill>
                  <a:srgbClr val="002060"/>
                </a:solidFill>
              </a:rPr>
              <a:t> Ingresos </a:t>
            </a:r>
            <a:r>
              <a:rPr lang="es-MX" altLang="es-MX" sz="2400" dirty="0">
                <a:solidFill>
                  <a:srgbClr val="002060"/>
                </a:solidFill>
              </a:rPr>
              <a:t>permanentes desde el primer mes de año</a:t>
            </a:r>
            <a:r>
              <a:rPr lang="es-MX" altLang="es-MX" sz="2400" dirty="0" smtClean="0">
                <a:solidFill>
                  <a:srgbClr val="002060"/>
                </a:solidFill>
              </a:rPr>
              <a:t>.</a:t>
            </a:r>
          </a:p>
          <a:p>
            <a:pPr lvl="1"/>
            <a:endParaRPr lang="es-MX" altLang="es-MX" sz="2400" dirty="0">
              <a:solidFill>
                <a:srgbClr val="00206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MX" altLang="es-MX" sz="2400" dirty="0" smtClean="0">
                <a:solidFill>
                  <a:srgbClr val="002060"/>
                </a:solidFill>
              </a:rPr>
              <a:t> Ayuda </a:t>
            </a:r>
            <a:r>
              <a:rPr lang="es-MX" altLang="es-MX" sz="2400" dirty="0">
                <a:solidFill>
                  <a:srgbClr val="002060"/>
                </a:solidFill>
              </a:rPr>
              <a:t>a captar al mercado </a:t>
            </a:r>
            <a:r>
              <a:rPr lang="es-MX" altLang="es-MX" sz="2400" dirty="0" smtClean="0">
                <a:solidFill>
                  <a:srgbClr val="002060"/>
                </a:solidFill>
              </a:rPr>
              <a:t>pyme.</a:t>
            </a:r>
          </a:p>
          <a:p>
            <a:pPr lvl="1">
              <a:buFont typeface="Arial" pitchFamily="34" charset="0"/>
              <a:buChar char="•"/>
            </a:pPr>
            <a:endParaRPr lang="es-MX" altLang="es-MX" sz="2400" dirty="0">
              <a:solidFill>
                <a:srgbClr val="00206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MX" altLang="es-MX" sz="2400" dirty="0" smtClean="0">
                <a:solidFill>
                  <a:srgbClr val="002060"/>
                </a:solidFill>
              </a:rPr>
              <a:t> Los </a:t>
            </a:r>
            <a:r>
              <a:rPr lang="es-MX" altLang="es-MX" sz="2400" dirty="0">
                <a:solidFill>
                  <a:srgbClr val="002060"/>
                </a:solidFill>
              </a:rPr>
              <a:t>clientes lo aceptan mejor cada día</a:t>
            </a:r>
            <a:r>
              <a:rPr lang="es-MX" altLang="es-MX" sz="2400" dirty="0" smtClean="0">
                <a:solidFill>
                  <a:srgbClr val="002060"/>
                </a:solidFill>
              </a:rPr>
              <a:t>.</a:t>
            </a:r>
          </a:p>
          <a:p>
            <a:pPr lvl="1">
              <a:buFont typeface="Arial" pitchFamily="34" charset="0"/>
              <a:buChar char="•"/>
            </a:pPr>
            <a:endParaRPr lang="es-MX" altLang="es-MX" sz="2400" dirty="0">
              <a:solidFill>
                <a:srgbClr val="00206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MX" altLang="es-MX" sz="2400" dirty="0" smtClean="0">
                <a:solidFill>
                  <a:srgbClr val="002060"/>
                </a:solidFill>
              </a:rPr>
              <a:t> Contacto </a:t>
            </a:r>
            <a:r>
              <a:rPr lang="es-MX" altLang="es-MX" sz="2400" dirty="0">
                <a:solidFill>
                  <a:srgbClr val="002060"/>
                </a:solidFill>
              </a:rPr>
              <a:t>frecuente con el cliente para ofrecer mas productos y </a:t>
            </a:r>
            <a:r>
              <a:rPr lang="es-MX" altLang="es-MX" sz="2400" dirty="0" smtClean="0">
                <a:solidFill>
                  <a:srgbClr val="002060"/>
                </a:solidFill>
              </a:rPr>
              <a:t>servicios.</a:t>
            </a:r>
          </a:p>
          <a:p>
            <a:pPr lvl="1">
              <a:buFont typeface="Arial" pitchFamily="34" charset="0"/>
              <a:buChar char="•"/>
            </a:pPr>
            <a:endParaRPr lang="es-MX" altLang="es-MX" sz="2400" dirty="0">
              <a:solidFill>
                <a:srgbClr val="002060"/>
              </a:solidFill>
            </a:endParaRPr>
          </a:p>
        </p:txBody>
      </p:sp>
      <p:pic>
        <p:nvPicPr>
          <p:cNvPr id="9" name="8 Imagen" descr="mapa_asphu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1844824"/>
            <a:ext cx="5373216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Imagen" descr="portad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6512" y="-79594"/>
            <a:ext cx="9180512" cy="70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08720"/>
            <a:ext cx="9144000" cy="174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2636912"/>
            <a:ext cx="55801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0" y="-99392"/>
            <a:ext cx="9144000" cy="6957392"/>
            <a:chOff x="0" y="-99392"/>
            <a:chExt cx="9144000" cy="6957392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auto">
            <a:xfrm>
              <a:off x="0" y="988743"/>
              <a:ext cx="9144000" cy="2000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106329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3700" b="0" i="0" u="none" strike="noStrike" cap="none" normalizeH="0" baseline="0" dirty="0" smtClean="0">
                  <a:ln>
                    <a:noFill/>
                  </a:ln>
                  <a:solidFill>
                    <a:srgbClr val="313131"/>
                  </a:solidFill>
                  <a:effectLst/>
                  <a:latin typeface="UtopiaSemibold"/>
                  <a:ea typeface="Times New Roman" pitchFamily="18" charset="0"/>
                  <a:cs typeface="Times New Roman" pitchFamily="18" charset="0"/>
                </a:rPr>
                <a:t>Falta 58% de contribuyentes por migrar a factura digital: SAT</a:t>
              </a:r>
              <a:endParaRPr kumimoji="0" 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1400" b="0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 4 millones 500 mil contribuyentes, sólo un millón 900 mil tiene factura electrónica, informó el titular del Servicio de Administración Tributaria al advertir que no habrá más plazos.</a:t>
              </a:r>
              <a:endParaRPr kumimoji="0" 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49" name="Picture 1" descr="Aristóteles Núñez Sánchez, jefe del Servicio de Administración Tributaria."/>
            <p:cNvPicPr>
              <a:picLocks noChangeAspect="1" noChangeArrowheads="1"/>
            </p:cNvPicPr>
            <p:nvPr/>
          </p:nvPicPr>
          <p:blipFill>
            <a:blip r:embed="rId2" r:link="rId3" cstate="email"/>
            <a:srcRect/>
            <a:stretch>
              <a:fillRect/>
            </a:stretch>
          </p:blipFill>
          <p:spPr bwMode="auto">
            <a:xfrm>
              <a:off x="2699792" y="2780928"/>
              <a:ext cx="4552950" cy="3086100"/>
            </a:xfrm>
            <a:prstGeom prst="rect">
              <a:avLst/>
            </a:prstGeom>
            <a:noFill/>
          </p:spPr>
        </p:pic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4572000" y="6227058"/>
              <a:ext cx="4572000" cy="630942"/>
            </a:xfrm>
            <a:prstGeom prst="rect">
              <a:avLst/>
            </a:prstGeom>
            <a:solidFill>
              <a:srgbClr val="F0F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Aristóteles Núñez Sánchez, jefe del Servicio de Administración Tributaria.</a:t>
              </a:r>
              <a:r>
                <a:rPr kumimoji="0" lang="es-MX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 </a:t>
              </a:r>
              <a:r>
                <a:rPr kumimoji="0" lang="es-MX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(Roberto Alanís )</a:t>
              </a:r>
              <a:endParaRPr kumimoji="0" 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700" b="0" i="0" u="none" strike="noStrike" cap="none" normalizeH="0" baseline="0" dirty="0" smtClean="0">
                  <a:ln>
                    <a:noFill/>
                  </a:ln>
                  <a:solidFill>
                    <a:srgbClr val="CF1B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LUIS MORENO</a:t>
              </a:r>
              <a:r>
                <a:rPr kumimoji="0" lang="es-MX" sz="900" b="0" i="0" u="none" strike="noStrike" cap="none" normalizeH="0" baseline="0" dirty="0" smtClean="0">
                  <a:ln>
                    <a:noFill/>
                  </a:ln>
                  <a:solidFill>
                    <a:srgbClr val="58585A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27/03/2014 03:46 PM</a:t>
              </a:r>
              <a:endParaRPr kumimoji="0" 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-99392"/>
              <a:ext cx="9144000" cy="1075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Título"/>
          <p:cNvSpPr>
            <a:spLocks noGrp="1"/>
          </p:cNvSpPr>
          <p:nvPr>
            <p:ph type="title"/>
          </p:nvPr>
        </p:nvSpPr>
        <p:spPr>
          <a:xfrm>
            <a:off x="457200" y="346646"/>
            <a:ext cx="8186738" cy="2218258"/>
          </a:xfrm>
        </p:spPr>
        <p:txBody>
          <a:bodyPr>
            <a:normAutofit/>
          </a:bodyPr>
          <a:lstStyle/>
          <a:p>
            <a:pPr eaLnBrk="1" hangingPunct="1"/>
            <a:r>
              <a:rPr lang="es-MX" altLang="es-MX" sz="4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Entrada en vigor a partir del </a:t>
            </a:r>
            <a:r>
              <a:rPr lang="es-MX" altLang="es-MX" sz="4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/>
            </a:r>
            <a:br>
              <a:rPr lang="es-MX" altLang="es-MX" sz="4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r>
              <a:rPr lang="es-MX" altLang="es-MX" sz="4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1° </a:t>
            </a:r>
            <a:r>
              <a:rPr lang="es-MX" altLang="es-MX" sz="4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de abril 2014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251520" y="2348880"/>
            <a:ext cx="5112568" cy="3456384"/>
          </a:xfrm>
        </p:spPr>
        <p:txBody>
          <a:bodyPr>
            <a:noAutofit/>
          </a:bodyPr>
          <a:lstStyle/>
          <a:p>
            <a:r>
              <a:rPr lang="es-MX" altLang="es-MX" sz="2400" dirty="0" smtClean="0">
                <a:solidFill>
                  <a:srgbClr val="002060"/>
                </a:solidFill>
              </a:rPr>
              <a:t>Se </a:t>
            </a:r>
            <a:r>
              <a:rPr lang="es-MX" altLang="es-MX" sz="2400" dirty="0" smtClean="0">
                <a:solidFill>
                  <a:srgbClr val="002060"/>
                </a:solidFill>
              </a:rPr>
              <a:t>estima que sean en promedio </a:t>
            </a:r>
            <a:r>
              <a:rPr lang="es-MX" altLang="es-MX" sz="2400" b="1" dirty="0" smtClean="0">
                <a:solidFill>
                  <a:srgbClr val="002060"/>
                </a:solidFill>
              </a:rPr>
              <a:t>55 millones de CFDI de nómina mensuales</a:t>
            </a:r>
            <a:r>
              <a:rPr lang="es-MX" altLang="es-MX" sz="2400" dirty="0" smtClean="0">
                <a:solidFill>
                  <a:srgbClr val="002060"/>
                </a:solidFill>
              </a:rPr>
              <a:t>.</a:t>
            </a:r>
          </a:p>
          <a:p>
            <a:endParaRPr lang="es-MX" altLang="es-MX" sz="2000" dirty="0" smtClean="0">
              <a:solidFill>
                <a:srgbClr val="002060"/>
              </a:solidFill>
            </a:endParaRPr>
          </a:p>
          <a:p>
            <a:r>
              <a:rPr lang="es-MX" altLang="es-MX" sz="2400" dirty="0" smtClean="0">
                <a:solidFill>
                  <a:srgbClr val="002060"/>
                </a:solidFill>
              </a:rPr>
              <a:t>Puede representar un número equiparable o inclusive mayor al de CFDI de facturas mensuales. </a:t>
            </a:r>
          </a:p>
          <a:p>
            <a:endParaRPr lang="es-MX" altLang="es-MX" sz="2400" dirty="0" smtClean="0">
              <a:solidFill>
                <a:srgbClr val="002060"/>
              </a:solidFill>
            </a:endParaRPr>
          </a:p>
          <a:p>
            <a:endParaRPr lang="es-MX" altLang="es-MX" sz="2400" dirty="0" smtClean="0">
              <a:solidFill>
                <a:srgbClr val="002060"/>
              </a:solidFill>
            </a:endParaRPr>
          </a:p>
        </p:txBody>
      </p:sp>
      <p:pic>
        <p:nvPicPr>
          <p:cNvPr id="5" name="4 Imagen" descr="cfdi_nomina.png"/>
          <p:cNvPicPr>
            <a:picLocks noChangeAspect="1"/>
          </p:cNvPicPr>
          <p:nvPr/>
        </p:nvPicPr>
        <p:blipFill>
          <a:blip r:embed="rId2" cstate="email"/>
          <a:srcRect l="21364" r="22319"/>
          <a:stretch>
            <a:fillRect/>
          </a:stretch>
        </p:blipFill>
        <p:spPr>
          <a:xfrm>
            <a:off x="5364088" y="2060848"/>
            <a:ext cx="3302605" cy="4531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l="20365" t="3563" r="13924" b="6250"/>
          <a:stretch>
            <a:fillRect/>
          </a:stretch>
        </p:blipFill>
        <p:spPr bwMode="auto">
          <a:xfrm>
            <a:off x="0" y="-98409"/>
            <a:ext cx="9144000" cy="7055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spelNOI Tutorial Cómo 2dic201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Port_ante20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03909"/>
            <a:ext cx="9144000" cy="706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title" idx="4294967295"/>
          </p:nvPr>
        </p:nvSpPr>
        <p:spPr>
          <a:xfrm>
            <a:off x="251520" y="836712"/>
            <a:ext cx="8892480" cy="1584176"/>
          </a:xfrm>
        </p:spPr>
        <p:txBody>
          <a:bodyPr>
            <a:noAutofit/>
          </a:bodyPr>
          <a:lstStyle/>
          <a:p>
            <a:r>
              <a:rPr lang="es-MX" altLang="es-MX" sz="4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Solución para calcular la nómina y emitir Recibos Electrónicos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2420888"/>
            <a:ext cx="4032448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eneficios y nuevas funciones de Aspel NOI 7.0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shutterstock_8199561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42060" y="0"/>
            <a:ext cx="7101940" cy="609329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79512" y="908720"/>
            <a:ext cx="35125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</a:t>
            </a:r>
            <a:r>
              <a:rPr lang="es-MX" sz="4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después</a:t>
            </a:r>
            <a:r>
              <a:rPr lang="en-US" sz="4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…..</a:t>
            </a:r>
            <a:endParaRPr lang="en-US" sz="48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8 Imagen" descr="FACTURA_SOBREefectivo (2)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1844824"/>
            <a:ext cx="1840856" cy="1872208"/>
          </a:xfrm>
          <a:prstGeom prst="rect">
            <a:avLst/>
          </a:prstGeom>
        </p:spPr>
      </p:pic>
      <p:pic>
        <p:nvPicPr>
          <p:cNvPr id="6" name="5 Imagen" descr="Template convencion 1.jpg"/>
          <p:cNvPicPr>
            <a:picLocks noChangeAspect="1"/>
          </p:cNvPicPr>
          <p:nvPr/>
        </p:nvPicPr>
        <p:blipFill>
          <a:blip r:embed="rId4" cstate="email"/>
          <a:srcRect l="63692"/>
          <a:stretch>
            <a:fillRect/>
          </a:stretch>
        </p:blipFill>
        <p:spPr>
          <a:xfrm>
            <a:off x="6660232" y="0"/>
            <a:ext cx="2483768" cy="812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0" y="84890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Estrategias para incrementar tus ingresos</a:t>
            </a:r>
          </a:p>
        </p:txBody>
      </p:sp>
      <p:pic>
        <p:nvPicPr>
          <p:cNvPr id="4" name="3 Imagen" descr="rewards.png"/>
          <p:cNvPicPr>
            <a:picLocks noChangeAspect="1"/>
          </p:cNvPicPr>
          <p:nvPr/>
        </p:nvPicPr>
        <p:blipFill>
          <a:blip r:embed="rId2" cstate="email"/>
          <a:srcRect t="10295"/>
          <a:stretch>
            <a:fillRect/>
          </a:stretch>
        </p:blipFill>
        <p:spPr>
          <a:xfrm>
            <a:off x="755576" y="1484784"/>
            <a:ext cx="7128792" cy="494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t0.gstatic.com/images?q=tbn:ANd9GcS52ZXn48N_4nNCgRZj86AN5Q5gN9EaQmDwa5spL2hQxZ3x7pxh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21088"/>
            <a:ext cx="1975075" cy="2468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90593" y="1526332"/>
            <a:ext cx="883393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altLang="es-MX" sz="2800" u="sng" dirty="0" smtClean="0">
                <a:solidFill>
                  <a:srgbClr val="002060"/>
                </a:solidFill>
              </a:rPr>
              <a:t>Beneficio para el cliente: </a:t>
            </a:r>
          </a:p>
          <a:p>
            <a:pPr marL="800100" lvl="1" indent="-342900">
              <a:buFont typeface="Calibri" pitchFamily="34" charset="0"/>
              <a:buChar char="-"/>
            </a:pPr>
            <a:r>
              <a:rPr lang="es-MX" altLang="es-MX" sz="2800" dirty="0" smtClean="0">
                <a:solidFill>
                  <a:srgbClr val="002060"/>
                </a:solidFill>
              </a:rPr>
              <a:t>Adquirir un producto que cubra mejor sus necesidades.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altLang="es-MX" sz="20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800" u="sng" dirty="0" smtClean="0">
                <a:solidFill>
                  <a:srgbClr val="002060"/>
                </a:solidFill>
              </a:rPr>
              <a:t>Beneficios para el canal:</a:t>
            </a:r>
          </a:p>
          <a:p>
            <a:pPr marL="800100" lvl="1" indent="-342900">
              <a:buFont typeface="Calibri" pitchFamily="34" charset="0"/>
              <a:buChar char="-"/>
            </a:pPr>
            <a:r>
              <a:rPr lang="es-MX" altLang="es-MX" sz="2800" dirty="0" smtClean="0">
                <a:solidFill>
                  <a:srgbClr val="002060"/>
                </a:solidFill>
              </a:rPr>
              <a:t>Vender más, aprovechando una venta existente.</a:t>
            </a:r>
          </a:p>
          <a:p>
            <a:pPr marL="800100" lvl="1" indent="-342900">
              <a:buFont typeface="Calibri" pitchFamily="34" charset="0"/>
              <a:buChar char="-"/>
            </a:pPr>
            <a:r>
              <a:rPr lang="es-MX" altLang="es-MX" sz="2800" dirty="0" smtClean="0">
                <a:solidFill>
                  <a:srgbClr val="002060"/>
                </a:solidFill>
              </a:rPr>
              <a:t>Obtener una mayor rentabilidad.</a:t>
            </a:r>
          </a:p>
          <a:p>
            <a:pPr marL="800100" lvl="1" indent="-342900">
              <a:buFont typeface="Calibri" pitchFamily="34" charset="0"/>
              <a:buChar char="-"/>
            </a:pPr>
            <a:r>
              <a:rPr lang="es-MX" altLang="es-MX" sz="2800" dirty="0" smtClean="0">
                <a:solidFill>
                  <a:srgbClr val="002060"/>
                </a:solidFill>
              </a:rPr>
              <a:t>Satisfacer necesidades futuras</a:t>
            </a:r>
          </a:p>
          <a:p>
            <a:pPr marL="800100" lvl="1" indent="1588"/>
            <a:r>
              <a:rPr lang="es-MX" altLang="es-MX" sz="2800" dirty="0" smtClean="0">
                <a:solidFill>
                  <a:srgbClr val="002060"/>
                </a:solidFill>
              </a:rPr>
              <a:t>de </a:t>
            </a:r>
            <a:r>
              <a:rPr lang="es-MX" altLang="es-MX" sz="2800" u="sng" dirty="0" smtClean="0">
                <a:solidFill>
                  <a:srgbClr val="002060"/>
                </a:solidFill>
              </a:rPr>
              <a:t>miles</a:t>
            </a:r>
            <a:r>
              <a:rPr lang="es-MX" altLang="es-MX" sz="2800" dirty="0" smtClean="0">
                <a:solidFill>
                  <a:srgbClr val="002060"/>
                </a:solidFill>
              </a:rPr>
              <a:t> de usuarios actuales</a:t>
            </a:r>
            <a:r>
              <a:rPr lang="en-US" altLang="es-MX" sz="2800" dirty="0" smtClean="0">
                <a:solidFill>
                  <a:srgbClr val="002060"/>
                </a:solidFill>
              </a:rPr>
              <a:t>.</a:t>
            </a:r>
            <a:endParaRPr lang="en-US" altLang="es-MX" sz="2800" dirty="0">
              <a:solidFill>
                <a:srgbClr val="002060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800" b="1" i="0" u="none" strike="noStrike" kern="1200" cap="none" spc="0" normalizeH="0" baseline="0" noProof="0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Up </a:t>
            </a:r>
            <a:r>
              <a:rPr kumimoji="0" lang="es-MX" sz="4800" b="1" i="0" u="none" strike="noStrike" kern="1200" cap="none" spc="0" normalizeH="0" baseline="0" noProof="0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Sell</a:t>
            </a:r>
            <a:endParaRPr kumimoji="0" lang="es-MX" sz="4800" b="1" i="0" u="none" strike="noStrike" kern="1200" cap="none" spc="0" normalizeH="0" baseline="0" noProof="0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14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9116"/>
            <a:ext cx="1944216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 descr="FACTURE-0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82263" y="3287308"/>
            <a:ext cx="2397649" cy="1797876"/>
          </a:xfrm>
          <a:prstGeom prst="rect">
            <a:avLst/>
          </a:prstGeom>
        </p:spPr>
      </p:pic>
      <p:pic>
        <p:nvPicPr>
          <p:cNvPr id="9" name="8 Imagen" descr="SAE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28184" y="3431324"/>
            <a:ext cx="1296144" cy="1346974"/>
          </a:xfrm>
          <a:prstGeom prst="rect">
            <a:avLst/>
          </a:prstGeom>
        </p:spPr>
      </p:pic>
      <p:pic>
        <p:nvPicPr>
          <p:cNvPr id="10" name="9 Imagen" descr="CAJA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300192" y="5015500"/>
            <a:ext cx="1169658" cy="1337955"/>
          </a:xfrm>
          <a:prstGeom prst="rect">
            <a:avLst/>
          </a:prstGeom>
        </p:spPr>
      </p:pic>
      <p:pic>
        <p:nvPicPr>
          <p:cNvPr id="12" name="11 Imagen" descr="FACTURE-0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03648" y="4799476"/>
            <a:ext cx="2397649" cy="1797876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1850" y="3763087"/>
            <a:ext cx="24003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352670"/>
            <a:ext cx="24003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911044"/>
            <a:ext cx="1728192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351204"/>
            <a:ext cx="24003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1 Título"/>
          <p:cNvSpPr txBox="1">
            <a:spLocks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800" b="1" i="0" u="none" strike="noStrike" kern="1200" cap="none" spc="0" normalizeH="0" baseline="0" noProof="0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Up </a:t>
            </a:r>
            <a:r>
              <a:rPr kumimoji="0" lang="es-MX" sz="4800" b="1" i="0" u="none" strike="noStrike" kern="1200" cap="none" spc="0" normalizeH="0" baseline="0" noProof="0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Sell</a:t>
            </a:r>
            <a:endParaRPr kumimoji="0" lang="es-MX" sz="4800" b="1" i="0" u="none" strike="noStrike" kern="1200" cap="none" spc="0" normalizeH="0" baseline="0" noProof="0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9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322611" y="1596835"/>
            <a:ext cx="864187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800" u="sng" dirty="0" smtClean="0">
                <a:solidFill>
                  <a:srgbClr val="002060"/>
                </a:solidFill>
              </a:rPr>
              <a:t>Beneficio para el cliente:</a:t>
            </a:r>
          </a:p>
          <a:p>
            <a:pPr marL="800100" lvl="1" indent="-342900">
              <a:buFont typeface="Calibri" pitchFamily="34" charset="0"/>
              <a:buChar char="-"/>
            </a:pPr>
            <a:r>
              <a:rPr lang="es-MX" altLang="es-MX" sz="2800" dirty="0" smtClean="0">
                <a:solidFill>
                  <a:srgbClr val="002060"/>
                </a:solidFill>
              </a:rPr>
              <a:t>Satisfacer necesidades no cubiertas.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altLang="es-MX" sz="28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800" u="sng" dirty="0" smtClean="0">
                <a:solidFill>
                  <a:srgbClr val="002060"/>
                </a:solidFill>
              </a:rPr>
              <a:t>Beneficios para el canal:</a:t>
            </a:r>
          </a:p>
          <a:p>
            <a:pPr marL="800100" lvl="1" indent="-342900">
              <a:buFont typeface="Calibri" pitchFamily="34" charset="0"/>
              <a:buChar char="-"/>
            </a:pPr>
            <a:r>
              <a:rPr lang="es-MX" altLang="es-MX" sz="2800" dirty="0" smtClean="0">
                <a:solidFill>
                  <a:srgbClr val="002060"/>
                </a:solidFill>
              </a:rPr>
              <a:t>Vender productos complementarios.</a:t>
            </a:r>
          </a:p>
          <a:p>
            <a:pPr marL="800100" lvl="1" indent="-342900">
              <a:buFont typeface="Calibri" pitchFamily="34" charset="0"/>
              <a:buChar char="-"/>
            </a:pPr>
            <a:r>
              <a:rPr lang="es-MX" altLang="es-MX" sz="2800" dirty="0" smtClean="0">
                <a:solidFill>
                  <a:srgbClr val="002060"/>
                </a:solidFill>
              </a:rPr>
              <a:t>Incrementar utilidades.</a:t>
            </a:r>
          </a:p>
          <a:p>
            <a:endParaRPr lang="en-US" dirty="0" smtClean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4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Cross</a:t>
            </a:r>
            <a:r>
              <a:rPr kumimoji="0" lang="es-MX" sz="4800" b="1" i="0" u="none" strike="noStrike" kern="1200" cap="none" spc="0" normalizeH="0" baseline="0" noProof="0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4800" b="1" i="0" u="none" strike="noStrike" kern="1200" cap="none" spc="0" normalizeH="0" baseline="0" noProof="0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Sell</a:t>
            </a:r>
            <a:endParaRPr kumimoji="0" lang="es-MX" sz="4800" b="1" i="0" u="none" strike="noStrike" kern="1200" cap="none" spc="0" normalizeH="0" baseline="0" noProof="0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14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98215"/>
            <a:ext cx="151216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 descr="SAE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07704" y="2954695"/>
            <a:ext cx="1296144" cy="1346974"/>
          </a:xfrm>
          <a:prstGeom prst="rect">
            <a:avLst/>
          </a:prstGeom>
        </p:spPr>
      </p:pic>
      <p:pic>
        <p:nvPicPr>
          <p:cNvPr id="6" name="5 Imagen" descr="NOI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76192" y="5013176"/>
            <a:ext cx="1159167" cy="1325954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1850" y="3256707"/>
            <a:ext cx="24003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1850" y="5229200"/>
            <a:ext cx="24003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 descr="CAJA2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3528" y="2990503"/>
            <a:ext cx="1169658" cy="1337955"/>
          </a:xfrm>
          <a:prstGeom prst="rect">
            <a:avLst/>
          </a:prstGeom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27585" y="2953238"/>
            <a:ext cx="11525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3072" y="5057353"/>
            <a:ext cx="11525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990503"/>
            <a:ext cx="11049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80728"/>
            <a:ext cx="1080120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5836" y="1412776"/>
            <a:ext cx="24003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 Título"/>
          <p:cNvSpPr txBox="1">
            <a:spLocks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4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Cross</a:t>
            </a:r>
            <a:r>
              <a:rPr kumimoji="0" lang="es-MX" sz="4800" b="1" i="0" u="none" strike="noStrike" kern="1200" cap="none" spc="0" normalizeH="0" baseline="0" noProof="0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4800" b="1" i="0" u="none" strike="noStrike" kern="1200" cap="none" spc="0" normalizeH="0" baseline="0" noProof="0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Sell</a:t>
            </a:r>
            <a:endParaRPr kumimoji="0" lang="es-MX" sz="4800" b="1" i="0" u="none" strike="noStrike" kern="1200" cap="none" spc="0" normalizeH="0" baseline="0" noProof="0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789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FIDELIZAR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9341" y="908720"/>
            <a:ext cx="9111171" cy="522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1 CuadroTexto"/>
          <p:cNvSpPr txBox="1"/>
          <p:nvPr/>
        </p:nvSpPr>
        <p:spPr>
          <a:xfrm>
            <a:off x="2555776" y="260648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Fidelización</a:t>
            </a:r>
            <a:endParaRPr 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4 Imagen" descr="NOI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04248" y="1556792"/>
            <a:ext cx="1080120" cy="1235532"/>
          </a:xfrm>
          <a:prstGeom prst="rect">
            <a:avLst/>
          </a:prstGeom>
        </p:spPr>
      </p:pic>
      <p:pic>
        <p:nvPicPr>
          <p:cNvPr id="6" name="5 Imagen" descr="SAE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87824" y="2204864"/>
            <a:ext cx="1152128" cy="1197311"/>
          </a:xfrm>
          <a:prstGeom prst="rect">
            <a:avLst/>
          </a:prstGeom>
        </p:spPr>
      </p:pic>
      <p:pic>
        <p:nvPicPr>
          <p:cNvPr id="7" name="6 Imagen" descr="CAJA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99592" y="1196752"/>
            <a:ext cx="809618" cy="926110"/>
          </a:xfrm>
          <a:prstGeom prst="rect">
            <a:avLst/>
          </a:prstGeom>
        </p:spPr>
      </p:pic>
      <p:pic>
        <p:nvPicPr>
          <p:cNvPr id="8" name="7 Imagen" descr="FACTURE-0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851920" y="3140968"/>
            <a:ext cx="1581539" cy="1185916"/>
          </a:xfrm>
          <a:prstGeom prst="rect">
            <a:avLst/>
          </a:prstGeom>
        </p:spPr>
      </p:pic>
      <p:pic>
        <p:nvPicPr>
          <p:cNvPr id="10" name="9 Imagen" descr="logo_aspel_outline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339752" y="4149080"/>
            <a:ext cx="2060869" cy="74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14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3600400"/>
          </a:xfrm>
        </p:spPr>
        <p:txBody>
          <a:bodyPr/>
          <a:lstStyle/>
          <a:p>
            <a:r>
              <a:rPr lang="es-MX" altLang="es-MX" dirty="0"/>
              <a:t>Inversiones en </a:t>
            </a:r>
            <a:r>
              <a:rPr lang="es-MX" altLang="es-MX" dirty="0" smtClean="0"/>
              <a:t/>
            </a:r>
            <a:br>
              <a:rPr lang="es-MX" altLang="es-MX" dirty="0" smtClean="0"/>
            </a:br>
            <a:r>
              <a:rPr lang="es-MX" altLang="es-MX" dirty="0" smtClean="0"/>
              <a:t>nuevas </a:t>
            </a:r>
            <a:r>
              <a:rPr lang="es-MX" altLang="es-MX" dirty="0"/>
              <a:t>oficinas para las Sucursales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encrypted-tbn0.gstatic.com/images?q=tbn:ANd9GcSM_nEuce95sIcoEBmmR4Ne5cfXdcK2jhDLqBkajQrPK2sSBu3J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563" y="244822"/>
            <a:ext cx="222885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open-ideas.es/wp-content/uploads/2012/06/Fidelizacio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52936"/>
            <a:ext cx="2952328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843808" y="764704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Fidelización</a:t>
            </a:r>
            <a:endParaRPr 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11560" y="1836688"/>
            <a:ext cx="813690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s-MX" sz="1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800" dirty="0" smtClean="0">
                <a:solidFill>
                  <a:srgbClr val="002060"/>
                </a:solidFill>
              </a:rPr>
              <a:t>Crear programas para retener al cliente a largo plazo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s-MX" sz="28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800" dirty="0" smtClean="0">
                <a:solidFill>
                  <a:srgbClr val="002060"/>
                </a:solidFill>
              </a:rPr>
              <a:t>Modelo de las </a:t>
            </a:r>
            <a:r>
              <a:rPr lang="en-US" altLang="es-MX" sz="2800" dirty="0" smtClean="0">
                <a:solidFill>
                  <a:srgbClr val="002060"/>
                </a:solidFill>
              </a:rPr>
              <a:t>3C:</a:t>
            </a:r>
          </a:p>
          <a:p>
            <a:pPr lvl="1"/>
            <a:r>
              <a:rPr lang="es-ES" altLang="es-MX" sz="2800" dirty="0" smtClean="0">
                <a:solidFill>
                  <a:srgbClr val="002060"/>
                </a:solidFill>
              </a:rPr>
              <a:t> a) Captar</a:t>
            </a:r>
          </a:p>
          <a:p>
            <a:pPr lvl="1"/>
            <a:r>
              <a:rPr lang="es-ES" altLang="es-MX" sz="2800" dirty="0">
                <a:solidFill>
                  <a:srgbClr val="002060"/>
                </a:solidFill>
              </a:rPr>
              <a:t> </a:t>
            </a:r>
            <a:r>
              <a:rPr lang="es-ES" altLang="es-MX" sz="2800" dirty="0" smtClean="0">
                <a:solidFill>
                  <a:srgbClr val="002060"/>
                </a:solidFill>
              </a:rPr>
              <a:t>b) Convencer </a:t>
            </a:r>
          </a:p>
          <a:p>
            <a:pPr lvl="1"/>
            <a:r>
              <a:rPr lang="es-ES" altLang="es-MX" sz="2800" dirty="0" smtClean="0">
                <a:solidFill>
                  <a:srgbClr val="002060"/>
                </a:solidFill>
              </a:rPr>
              <a:t> c) </a:t>
            </a:r>
            <a:r>
              <a:rPr lang="es-ES" altLang="es-MX" sz="2800" b="1" dirty="0" smtClean="0">
                <a:solidFill>
                  <a:srgbClr val="002060"/>
                </a:solidFill>
              </a:rPr>
              <a:t>Conservar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altLang="es-MX" sz="28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altLang="es-MX" sz="2800" b="1" dirty="0" smtClean="0">
                <a:solidFill>
                  <a:srgbClr val="002060"/>
                </a:solidFill>
              </a:rPr>
              <a:t>La </a:t>
            </a:r>
            <a:r>
              <a:rPr lang="es-ES" altLang="es-MX" sz="2800" b="1" dirty="0">
                <a:solidFill>
                  <a:srgbClr val="002060"/>
                </a:solidFill>
              </a:rPr>
              <a:t>satisfacción del </a:t>
            </a:r>
            <a:r>
              <a:rPr lang="es-ES" altLang="es-MX" sz="2800" b="1" dirty="0" smtClean="0">
                <a:solidFill>
                  <a:srgbClr val="002060"/>
                </a:solidFill>
              </a:rPr>
              <a:t>cliente es el valor principal</a:t>
            </a:r>
          </a:p>
          <a:p>
            <a:endParaRPr 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14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548680"/>
            <a:ext cx="85076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Atracción</a:t>
            </a:r>
            <a:endParaRPr 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2 Imagen" descr="RETENCION CLIENTE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19672" y="1196752"/>
            <a:ext cx="5400600" cy="5400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614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620688"/>
            <a:ext cx="85076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Atracción</a:t>
            </a:r>
            <a:endParaRPr 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2 Imagen" descr="RETENCION CLIENTE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01932" y="4570900"/>
            <a:ext cx="2386492" cy="23864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3 Rectángulo"/>
          <p:cNvSpPr/>
          <p:nvPr/>
        </p:nvSpPr>
        <p:spPr>
          <a:xfrm>
            <a:off x="683568" y="1762463"/>
            <a:ext cx="799288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800" u="sng" dirty="0" smtClean="0">
                <a:solidFill>
                  <a:srgbClr val="002060"/>
                </a:solidFill>
              </a:rPr>
              <a:t>Beneficios para el cliente:</a:t>
            </a:r>
          </a:p>
          <a:p>
            <a:pPr marL="800100" lvl="1" indent="-342900">
              <a:buFont typeface="Calibri" pitchFamily="34" charset="0"/>
              <a:buChar char="-"/>
            </a:pPr>
            <a:r>
              <a:rPr lang="es-MX" altLang="es-MX" sz="2800" dirty="0" smtClean="0">
                <a:solidFill>
                  <a:srgbClr val="002060"/>
                </a:solidFill>
              </a:rPr>
              <a:t>Cubrir necesidades insatisfechas.</a:t>
            </a:r>
          </a:p>
          <a:p>
            <a:pPr marL="800100" lvl="1" indent="-342900">
              <a:buFont typeface="Calibri" pitchFamily="34" charset="0"/>
              <a:buChar char="-"/>
            </a:pPr>
            <a:r>
              <a:rPr lang="es-MX" altLang="es-MX" sz="2800" dirty="0" smtClean="0">
                <a:solidFill>
                  <a:srgbClr val="002060"/>
                </a:solidFill>
              </a:rPr>
              <a:t>Adquirir un producto más completo o robusto que el actual.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MX" altLang="es-MX" sz="1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800" u="sng" dirty="0" smtClean="0">
                <a:solidFill>
                  <a:srgbClr val="002060"/>
                </a:solidFill>
              </a:rPr>
              <a:t>Beneficios para el canal:</a:t>
            </a:r>
          </a:p>
          <a:p>
            <a:pPr marL="800100" lvl="1" indent="-342900">
              <a:buFont typeface="Calibri" pitchFamily="34" charset="0"/>
              <a:buChar char="-"/>
            </a:pPr>
            <a:r>
              <a:rPr lang="es-MX" altLang="es-MX" sz="2800" dirty="0" smtClean="0">
                <a:solidFill>
                  <a:srgbClr val="002060"/>
                </a:solidFill>
              </a:rPr>
              <a:t>Ofrecer valor agregado a través de servicios de instalación, capacitación y soporte</a:t>
            </a:r>
            <a:r>
              <a:rPr lang="en-US" altLang="es-MX" sz="2800" dirty="0" smtClean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7614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estra_20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03909"/>
            <a:ext cx="9144000" cy="706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pPr lvl="0"/>
            <a:r>
              <a:rPr lang="es-MX" altLang="es-MX" sz="4800" dirty="0" smtClean="0"/>
              <a:t>BANCO </a:t>
            </a:r>
            <a:r>
              <a:rPr lang="es-MX" altLang="es-MX" sz="4800" dirty="0"/>
              <a:t>4.0: </a:t>
            </a:r>
            <a:r>
              <a:rPr lang="es-MX" altLang="es-MX" sz="4800" dirty="0" smtClean="0"/>
              <a:t>Junio</a:t>
            </a:r>
            <a:endParaRPr lang="es-MX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lvl="1"/>
            <a:r>
              <a:rPr lang="es-MX" altLang="es-MX" dirty="0">
                <a:solidFill>
                  <a:srgbClr val="002060"/>
                </a:solidFill>
              </a:rPr>
              <a:t>Interfaz completa con SAE </a:t>
            </a:r>
            <a:r>
              <a:rPr lang="es-MX" altLang="es-MX" dirty="0" smtClean="0">
                <a:solidFill>
                  <a:srgbClr val="002060"/>
                </a:solidFill>
              </a:rPr>
              <a:t>5.0.</a:t>
            </a:r>
            <a:endParaRPr lang="es-MX" altLang="es-MX" dirty="0">
              <a:solidFill>
                <a:srgbClr val="002060"/>
              </a:solidFill>
            </a:endParaRPr>
          </a:p>
          <a:p>
            <a:pPr lvl="1"/>
            <a:r>
              <a:rPr lang="es-MX" altLang="es-MX" dirty="0">
                <a:solidFill>
                  <a:srgbClr val="002060"/>
                </a:solidFill>
              </a:rPr>
              <a:t>Arquitectura </a:t>
            </a:r>
            <a:r>
              <a:rPr lang="es-MX" altLang="es-MX" dirty="0" smtClean="0">
                <a:solidFill>
                  <a:srgbClr val="002060"/>
                </a:solidFill>
              </a:rPr>
              <a:t>remota.</a:t>
            </a:r>
            <a:endParaRPr lang="es-MX" altLang="es-MX" dirty="0">
              <a:solidFill>
                <a:srgbClr val="002060"/>
              </a:solidFill>
            </a:endParaRPr>
          </a:p>
          <a:p>
            <a:pPr lvl="1"/>
            <a:r>
              <a:rPr lang="es-MX" altLang="es-MX" dirty="0">
                <a:solidFill>
                  <a:srgbClr val="002060"/>
                </a:solidFill>
              </a:rPr>
              <a:t>BD: </a:t>
            </a:r>
            <a:r>
              <a:rPr lang="es-MX" altLang="es-MX" dirty="0" err="1">
                <a:solidFill>
                  <a:srgbClr val="002060"/>
                </a:solidFill>
              </a:rPr>
              <a:t>Firebird</a:t>
            </a:r>
            <a:r>
              <a:rPr lang="es-MX" altLang="es-MX" dirty="0">
                <a:solidFill>
                  <a:srgbClr val="002060"/>
                </a:solidFill>
              </a:rPr>
              <a:t> y </a:t>
            </a:r>
            <a:r>
              <a:rPr lang="es-MX" altLang="es-MX" dirty="0" smtClean="0">
                <a:solidFill>
                  <a:srgbClr val="002060"/>
                </a:solidFill>
              </a:rPr>
              <a:t>SQL.</a:t>
            </a:r>
            <a:endParaRPr lang="es-MX" alt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/>
          </a:p>
        </p:txBody>
      </p:sp>
      <p:pic>
        <p:nvPicPr>
          <p:cNvPr id="4" name="3 Imagen" descr="COLLAGE_ASPEL_BANC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39952" y="1988840"/>
            <a:ext cx="4437112" cy="443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es-MX" altLang="es-MX" sz="4800" dirty="0" smtClean="0"/>
              <a:t>FACTUR</a:t>
            </a:r>
            <a:r>
              <a:rPr lang="es-MX" altLang="es-MX" sz="4800" dirty="0"/>
              <a:t>ⓔ</a:t>
            </a:r>
            <a:r>
              <a:rPr lang="es-MX" altLang="es-MX" sz="4800" dirty="0" smtClean="0"/>
              <a:t> </a:t>
            </a:r>
            <a:r>
              <a:rPr lang="es-MX" altLang="es-MX" sz="4800" dirty="0"/>
              <a:t>Móvil: </a:t>
            </a:r>
            <a:r>
              <a:rPr lang="es-MX" altLang="es-MX" sz="4800" dirty="0" smtClean="0"/>
              <a:t/>
            </a:r>
            <a:br>
              <a:rPr lang="es-MX" altLang="es-MX" sz="4800" dirty="0" smtClean="0"/>
            </a:br>
            <a:r>
              <a:rPr lang="es-MX" altLang="es-MX" sz="4800" dirty="0" smtClean="0"/>
              <a:t>venta </a:t>
            </a:r>
            <a:r>
              <a:rPr lang="es-MX" altLang="es-MX" sz="4800" dirty="0"/>
              <a:t>a través del </a:t>
            </a:r>
            <a:r>
              <a:rPr lang="es-MX" altLang="es-MX" sz="4800" dirty="0" smtClean="0"/>
              <a:t>Canal</a:t>
            </a:r>
            <a:endParaRPr lang="es-MX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2420888"/>
            <a:ext cx="6300192" cy="3705275"/>
          </a:xfrm>
        </p:spPr>
        <p:txBody>
          <a:bodyPr>
            <a:normAutofit/>
          </a:bodyPr>
          <a:lstStyle/>
          <a:p>
            <a:pPr lvl="1"/>
            <a:r>
              <a:rPr lang="es-MX" altLang="es-MX" sz="2400" dirty="0" smtClean="0">
                <a:solidFill>
                  <a:srgbClr val="002060"/>
                </a:solidFill>
              </a:rPr>
              <a:t>La </a:t>
            </a:r>
            <a:r>
              <a:rPr lang="es-MX" altLang="es-MX" sz="2400" dirty="0">
                <a:solidFill>
                  <a:srgbClr val="002060"/>
                </a:solidFill>
              </a:rPr>
              <a:t>estrategia de venta y soporte debe ser diferente para que el gasto sea </a:t>
            </a:r>
            <a:r>
              <a:rPr lang="es-MX" altLang="es-MX" sz="2400" dirty="0" smtClean="0">
                <a:solidFill>
                  <a:srgbClr val="002060"/>
                </a:solidFill>
              </a:rPr>
              <a:t>cero.</a:t>
            </a:r>
          </a:p>
          <a:p>
            <a:pPr lvl="1">
              <a:buNone/>
            </a:pPr>
            <a:endParaRPr lang="es-MX" altLang="es-MX" sz="2000" dirty="0">
              <a:solidFill>
                <a:srgbClr val="002060"/>
              </a:solidFill>
            </a:endParaRPr>
          </a:p>
          <a:p>
            <a:pPr lvl="1"/>
            <a:r>
              <a:rPr lang="es-MX" altLang="es-MX" sz="2400" dirty="0">
                <a:solidFill>
                  <a:srgbClr val="002060"/>
                </a:solidFill>
              </a:rPr>
              <a:t>Múltiples documentos de apoyo en aspel.com y en los Sitios del </a:t>
            </a:r>
            <a:r>
              <a:rPr lang="es-MX" altLang="es-MX" sz="2400" dirty="0" smtClean="0">
                <a:solidFill>
                  <a:srgbClr val="002060"/>
                </a:solidFill>
              </a:rPr>
              <a:t>Canal.</a:t>
            </a:r>
          </a:p>
          <a:p>
            <a:pPr lvl="1">
              <a:buNone/>
            </a:pPr>
            <a:endParaRPr lang="es-MX" altLang="es-MX" sz="2400" dirty="0">
              <a:solidFill>
                <a:srgbClr val="002060"/>
              </a:solidFill>
            </a:endParaRPr>
          </a:p>
          <a:p>
            <a:pPr lvl="1"/>
            <a:r>
              <a:rPr lang="es-MX" altLang="es-MX" sz="2400" dirty="0">
                <a:solidFill>
                  <a:srgbClr val="002060"/>
                </a:solidFill>
              </a:rPr>
              <a:t>Disponible en las tiendas en línea de Google, Apple y </a:t>
            </a:r>
            <a:r>
              <a:rPr lang="es-MX" altLang="es-MX" sz="2400" dirty="0" smtClean="0">
                <a:solidFill>
                  <a:srgbClr val="002060"/>
                </a:solidFill>
              </a:rPr>
              <a:t>Microsoft.</a:t>
            </a:r>
            <a:endParaRPr lang="es-MX" altLang="es-MX" sz="2400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/>
          </a:p>
        </p:txBody>
      </p:sp>
      <p:pic>
        <p:nvPicPr>
          <p:cNvPr id="4" name="3 Imagen" descr="Facture Movi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06610" y="2348880"/>
            <a:ext cx="3337390" cy="3427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es-MX" altLang="es-MX" sz="4800" dirty="0" smtClean="0"/>
              <a:t>FACTUR</a:t>
            </a:r>
            <a:r>
              <a:rPr lang="es-MX" altLang="es-MX" sz="4800" dirty="0"/>
              <a:t>ⓔ</a:t>
            </a:r>
            <a:r>
              <a:rPr lang="es-MX" altLang="es-MX" sz="4800" dirty="0" smtClean="0"/>
              <a:t> Móvil Premium</a:t>
            </a:r>
            <a:endParaRPr lang="es-MX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2420888"/>
            <a:ext cx="6732240" cy="3705275"/>
          </a:xfrm>
        </p:spPr>
        <p:txBody>
          <a:bodyPr>
            <a:normAutofit/>
          </a:bodyPr>
          <a:lstStyle/>
          <a:p>
            <a:pPr lvl="1"/>
            <a:r>
              <a:rPr lang="es-MX" altLang="es-MX" dirty="0" smtClean="0">
                <a:solidFill>
                  <a:srgbClr val="002060"/>
                </a:solidFill>
              </a:rPr>
              <a:t>2.0</a:t>
            </a:r>
            <a:r>
              <a:rPr lang="es-MX" altLang="es-MX" dirty="0">
                <a:solidFill>
                  <a:srgbClr val="002060"/>
                </a:solidFill>
              </a:rPr>
              <a:t>:  Versión Web con cuentas por cobrar y </a:t>
            </a:r>
            <a:r>
              <a:rPr lang="es-MX" altLang="es-MX" dirty="0" smtClean="0">
                <a:solidFill>
                  <a:srgbClr val="002060"/>
                </a:solidFill>
              </a:rPr>
              <a:t>estadísticas.</a:t>
            </a:r>
          </a:p>
          <a:p>
            <a:pPr lvl="1"/>
            <a:endParaRPr lang="es-MX" altLang="es-MX" sz="2000" dirty="0">
              <a:solidFill>
                <a:srgbClr val="002060"/>
              </a:solidFill>
            </a:endParaRPr>
          </a:p>
          <a:p>
            <a:pPr lvl="1"/>
            <a:r>
              <a:rPr lang="es-MX" altLang="es-MX" dirty="0">
                <a:solidFill>
                  <a:srgbClr val="002060"/>
                </a:solidFill>
              </a:rPr>
              <a:t>3.0:  Control de gastos, </a:t>
            </a:r>
            <a:r>
              <a:rPr lang="es-MX" altLang="es-MX" dirty="0" smtClean="0">
                <a:solidFill>
                  <a:srgbClr val="002060"/>
                </a:solidFill>
              </a:rPr>
              <a:t>manejo </a:t>
            </a:r>
            <a:r>
              <a:rPr lang="es-MX" altLang="es-MX" dirty="0">
                <a:solidFill>
                  <a:srgbClr val="002060"/>
                </a:solidFill>
              </a:rPr>
              <a:t>de agentes, </a:t>
            </a:r>
            <a:r>
              <a:rPr lang="es-MX" altLang="es-MX" dirty="0" smtClean="0">
                <a:solidFill>
                  <a:srgbClr val="002060"/>
                </a:solidFill>
              </a:rPr>
              <a:t>existencias</a:t>
            </a:r>
            <a:r>
              <a:rPr lang="es-MX" altLang="es-MX" dirty="0">
                <a:solidFill>
                  <a:srgbClr val="002060"/>
                </a:solidFill>
              </a:rPr>
              <a:t>, </a:t>
            </a:r>
            <a:r>
              <a:rPr lang="es-MX" altLang="es-MX" dirty="0" smtClean="0">
                <a:solidFill>
                  <a:srgbClr val="002060"/>
                </a:solidFill>
              </a:rPr>
              <a:t>costos</a:t>
            </a:r>
            <a:r>
              <a:rPr lang="es-MX" altLang="es-MX" dirty="0">
                <a:solidFill>
                  <a:srgbClr val="002060"/>
                </a:solidFill>
              </a:rPr>
              <a:t>, </a:t>
            </a:r>
            <a:r>
              <a:rPr lang="es-MX" altLang="es-MX" dirty="0" smtClean="0">
                <a:solidFill>
                  <a:srgbClr val="002060"/>
                </a:solidFill>
              </a:rPr>
              <a:t>movimientos </a:t>
            </a:r>
            <a:r>
              <a:rPr lang="es-MX" altLang="es-MX" dirty="0">
                <a:solidFill>
                  <a:srgbClr val="002060"/>
                </a:solidFill>
              </a:rPr>
              <a:t>al </a:t>
            </a:r>
            <a:r>
              <a:rPr lang="es-MX" altLang="es-MX" dirty="0" smtClean="0">
                <a:solidFill>
                  <a:srgbClr val="002060"/>
                </a:solidFill>
              </a:rPr>
              <a:t>inventario.</a:t>
            </a:r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/>
          </a:p>
        </p:txBody>
      </p:sp>
      <p:pic>
        <p:nvPicPr>
          <p:cNvPr id="4" name="3 Imagen" descr="Facture Movi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06610" y="2060848"/>
            <a:ext cx="3337390" cy="3427135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6156176" y="4941168"/>
            <a:ext cx="2807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Premium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es-MX" altLang="es-MX" sz="4800" dirty="0" smtClean="0"/>
              <a:t>COI 7.0</a:t>
            </a:r>
            <a:endParaRPr lang="es-MX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5915000" cy="3705275"/>
          </a:xfrm>
        </p:spPr>
        <p:txBody>
          <a:bodyPr>
            <a:normAutofit/>
          </a:bodyPr>
          <a:lstStyle/>
          <a:p>
            <a:pPr lvl="1"/>
            <a:r>
              <a:rPr lang="es-MX" altLang="es-MX" dirty="0" smtClean="0">
                <a:solidFill>
                  <a:srgbClr val="002060"/>
                </a:solidFill>
              </a:rPr>
              <a:t>Contabilidad </a:t>
            </a:r>
            <a:r>
              <a:rPr lang="es-MX" altLang="es-MX" dirty="0">
                <a:solidFill>
                  <a:srgbClr val="002060"/>
                </a:solidFill>
              </a:rPr>
              <a:t>electrónica con Reforma </a:t>
            </a:r>
            <a:r>
              <a:rPr lang="es-MX" altLang="es-MX" dirty="0" smtClean="0">
                <a:solidFill>
                  <a:srgbClr val="002060"/>
                </a:solidFill>
              </a:rPr>
              <a:t>Fiscal</a:t>
            </a:r>
          </a:p>
          <a:p>
            <a:pPr lvl="1"/>
            <a:endParaRPr lang="es-MX" altLang="es-MX" sz="2000" dirty="0">
              <a:solidFill>
                <a:srgbClr val="002060"/>
              </a:solidFill>
            </a:endParaRPr>
          </a:p>
          <a:p>
            <a:pPr lvl="1"/>
            <a:r>
              <a:rPr lang="es-MX" altLang="es-MX" dirty="0">
                <a:solidFill>
                  <a:srgbClr val="002060"/>
                </a:solidFill>
              </a:rPr>
              <a:t>Julio 2014</a:t>
            </a: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/>
          </a:p>
        </p:txBody>
      </p:sp>
      <p:pic>
        <p:nvPicPr>
          <p:cNvPr id="4" name="3 Imagen" descr="COLLAGE_ASPEL_COI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1960" y="2132856"/>
            <a:ext cx="4725144" cy="4725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980728"/>
            <a:ext cx="8712968" cy="1512168"/>
          </a:xfrm>
        </p:spPr>
        <p:txBody>
          <a:bodyPr/>
          <a:lstStyle/>
          <a:p>
            <a:pPr lvl="0"/>
            <a:r>
              <a:rPr lang="es-MX" altLang="es-MX" sz="4800" dirty="0" smtClean="0"/>
              <a:t>Inicia </a:t>
            </a:r>
            <a:r>
              <a:rPr lang="es-MX" altLang="es-MX" sz="4800" dirty="0"/>
              <a:t>el desarrollo de nuevas </a:t>
            </a:r>
            <a:r>
              <a:rPr lang="es-MX" altLang="es-MX" sz="4800" dirty="0" smtClean="0"/>
              <a:t>versiones</a:t>
            </a:r>
            <a:endParaRPr lang="es-MX" sz="4800" dirty="0"/>
          </a:p>
        </p:txBody>
      </p:sp>
      <p:pic>
        <p:nvPicPr>
          <p:cNvPr id="4" name="3 Imagen" descr="Apps_CAJAAlta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2492896"/>
            <a:ext cx="3284984" cy="3284984"/>
          </a:xfrm>
          <a:prstGeom prst="rect">
            <a:avLst/>
          </a:prstGeom>
        </p:spPr>
      </p:pic>
      <p:pic>
        <p:nvPicPr>
          <p:cNvPr id="5" name="4 Imagen" descr="Apps_SAEAlta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12028" y="2924944"/>
            <a:ext cx="2352260" cy="2349545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3165006" y="4437112"/>
            <a:ext cx="9749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altLang="es-MX" sz="4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4.0</a:t>
            </a:r>
          </a:p>
        </p:txBody>
      </p:sp>
      <p:sp>
        <p:nvSpPr>
          <p:cNvPr id="7" name="6 Rectángulo"/>
          <p:cNvSpPr/>
          <p:nvPr/>
        </p:nvSpPr>
        <p:spPr>
          <a:xfrm>
            <a:off x="6660232" y="4437112"/>
            <a:ext cx="143661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1" algn="ctr"/>
            <a:r>
              <a:rPr lang="es-ES" altLang="es-MX" sz="4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reinsta_2014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03909"/>
            <a:ext cx="9144000" cy="706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map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0"/>
            <a:ext cx="3117329" cy="3552938"/>
          </a:xfrm>
          <a:prstGeom prst="rect">
            <a:avLst/>
          </a:prstGeom>
        </p:spPr>
      </p:pic>
      <p:pic>
        <p:nvPicPr>
          <p:cNvPr id="3" name="2 Imagen" descr="Puebla 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2" y="1556792"/>
            <a:ext cx="3744416" cy="4992554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1259632" y="3501008"/>
            <a:ext cx="19442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altLang="es-MX" sz="4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Puebla</a:t>
            </a:r>
            <a:endParaRPr lang="es-MX" alt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512168"/>
          </a:xfrm>
        </p:spPr>
        <p:txBody>
          <a:bodyPr/>
          <a:lstStyle/>
          <a:p>
            <a:r>
              <a:rPr lang="es-MX" altLang="es-MX" sz="4800" dirty="0" smtClean="0"/>
              <a:t>CAJA 3.5.8</a:t>
            </a:r>
            <a:endParaRPr lang="es-MX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 lvl="1"/>
            <a:r>
              <a:rPr lang="es-MX" altLang="es-MX" dirty="0" smtClean="0">
                <a:solidFill>
                  <a:srgbClr val="002060"/>
                </a:solidFill>
              </a:rPr>
              <a:t>Generar CFDI </a:t>
            </a:r>
            <a:r>
              <a:rPr lang="es-MX" altLang="es-MX" dirty="0">
                <a:solidFill>
                  <a:srgbClr val="002060"/>
                </a:solidFill>
              </a:rPr>
              <a:t>desde un sitio </a:t>
            </a:r>
            <a:r>
              <a:rPr lang="es-MX" altLang="es-MX" dirty="0" smtClean="0">
                <a:solidFill>
                  <a:srgbClr val="002060"/>
                </a:solidFill>
              </a:rPr>
              <a:t>web.</a:t>
            </a:r>
            <a:endParaRPr lang="es-MX" altLang="es-MX" dirty="0">
              <a:solidFill>
                <a:srgbClr val="002060"/>
              </a:solidFill>
            </a:endParaRPr>
          </a:p>
          <a:p>
            <a:pPr lvl="1"/>
            <a:r>
              <a:rPr lang="es-MX" altLang="es-MX" dirty="0">
                <a:solidFill>
                  <a:srgbClr val="002060"/>
                </a:solidFill>
              </a:rPr>
              <a:t>Recibir, almacenar y generar reporte de acuse de </a:t>
            </a:r>
            <a:r>
              <a:rPr lang="es-MX" altLang="es-MX" dirty="0" smtClean="0">
                <a:solidFill>
                  <a:srgbClr val="002060"/>
                </a:solidFill>
              </a:rPr>
              <a:t>cancelación.</a:t>
            </a:r>
            <a:endParaRPr lang="es-MX" altLang="es-MX" dirty="0">
              <a:solidFill>
                <a:srgbClr val="002060"/>
              </a:solidFill>
            </a:endParaRPr>
          </a:p>
          <a:p>
            <a:pPr lvl="1"/>
            <a:r>
              <a:rPr lang="es-MX" altLang="es-MX" dirty="0">
                <a:solidFill>
                  <a:srgbClr val="002060"/>
                </a:solidFill>
              </a:rPr>
              <a:t>Mejorar la </a:t>
            </a:r>
            <a:r>
              <a:rPr lang="es-MX" altLang="es-MX" dirty="0" smtClean="0">
                <a:solidFill>
                  <a:srgbClr val="002060"/>
                </a:solidFill>
              </a:rPr>
              <a:t>cancelación </a:t>
            </a:r>
            <a:r>
              <a:rPr lang="es-MX" altLang="es-MX" dirty="0">
                <a:solidFill>
                  <a:srgbClr val="002060"/>
                </a:solidFill>
              </a:rPr>
              <a:t>de </a:t>
            </a:r>
            <a:r>
              <a:rPr lang="es-MX" altLang="es-MX" dirty="0" smtClean="0">
                <a:solidFill>
                  <a:srgbClr val="002060"/>
                </a:solidFill>
              </a:rPr>
              <a:t>documentos.</a:t>
            </a:r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512168"/>
          </a:xfrm>
        </p:spPr>
        <p:txBody>
          <a:bodyPr/>
          <a:lstStyle/>
          <a:p>
            <a:pPr lvl="0"/>
            <a:r>
              <a:rPr lang="es-MX" altLang="es-MX" sz="4800" dirty="0" smtClean="0"/>
              <a:t>FACTUR</a:t>
            </a:r>
            <a:r>
              <a:rPr lang="es-MX" altLang="es-MX" sz="4800" dirty="0"/>
              <a:t>ⓔ</a:t>
            </a:r>
            <a:r>
              <a:rPr lang="es-MX" altLang="es-MX" sz="4800" dirty="0" smtClean="0"/>
              <a:t> 2.5.4</a:t>
            </a:r>
            <a:endParaRPr lang="es-MX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 lvl="1"/>
            <a:r>
              <a:rPr lang="es-MX" altLang="es-MX" dirty="0" smtClean="0">
                <a:solidFill>
                  <a:srgbClr val="002060"/>
                </a:solidFill>
              </a:rPr>
              <a:t>Control </a:t>
            </a:r>
            <a:r>
              <a:rPr lang="es-MX" altLang="es-MX" dirty="0">
                <a:solidFill>
                  <a:srgbClr val="002060"/>
                </a:solidFill>
              </a:rPr>
              <a:t>de facturas pagadas y no </a:t>
            </a:r>
            <a:r>
              <a:rPr lang="es-MX" altLang="es-MX" dirty="0" smtClean="0">
                <a:solidFill>
                  <a:srgbClr val="002060"/>
                </a:solidFill>
              </a:rPr>
              <a:t>pagadas.</a:t>
            </a:r>
            <a:endParaRPr lang="es-MX" altLang="es-MX" dirty="0">
              <a:solidFill>
                <a:srgbClr val="002060"/>
              </a:solidFill>
            </a:endParaRPr>
          </a:p>
          <a:p>
            <a:pPr lvl="1"/>
            <a:r>
              <a:rPr lang="es-MX" altLang="es-MX" dirty="0">
                <a:solidFill>
                  <a:srgbClr val="002060"/>
                </a:solidFill>
              </a:rPr>
              <a:t>Mejoras en la visualización del </a:t>
            </a:r>
            <a:r>
              <a:rPr lang="es-MX" altLang="es-MX" dirty="0" smtClean="0">
                <a:solidFill>
                  <a:srgbClr val="002060"/>
                </a:solidFill>
              </a:rPr>
              <a:t>comprobante.</a:t>
            </a:r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derecha"/>
          <p:cNvSpPr/>
          <p:nvPr/>
        </p:nvSpPr>
        <p:spPr>
          <a:xfrm>
            <a:off x="971600" y="1124744"/>
            <a:ext cx="7416824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512168"/>
          </a:xfrm>
        </p:spPr>
        <p:txBody>
          <a:bodyPr/>
          <a:lstStyle/>
          <a:p>
            <a:r>
              <a:rPr lang="es-MX" altLang="es-MX" sz="4800" dirty="0" smtClean="0">
                <a:solidFill>
                  <a:schemeClr val="bg1"/>
                </a:solidFill>
              </a:rPr>
              <a:t>Cancelaciones ilimitadas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 lvl="1"/>
            <a:r>
              <a:rPr lang="es-MX" altLang="es-MX" b="1" dirty="0" smtClean="0">
                <a:solidFill>
                  <a:srgbClr val="002060"/>
                </a:solidFill>
              </a:rPr>
              <a:t>FACTURⓔ </a:t>
            </a:r>
            <a:r>
              <a:rPr lang="es-MX" altLang="es-MX" dirty="0" smtClean="0">
                <a:solidFill>
                  <a:srgbClr val="002060"/>
                </a:solidFill>
              </a:rPr>
              <a:t>y </a:t>
            </a:r>
            <a:r>
              <a:rPr lang="es-MX" altLang="es-MX" b="1" dirty="0" smtClean="0">
                <a:solidFill>
                  <a:srgbClr val="002060"/>
                </a:solidFill>
              </a:rPr>
              <a:t>NOI</a:t>
            </a:r>
            <a:r>
              <a:rPr lang="es-MX" altLang="es-MX" dirty="0" smtClean="0">
                <a:solidFill>
                  <a:srgbClr val="002060"/>
                </a:solidFill>
              </a:rPr>
              <a:t>: </a:t>
            </a:r>
            <a:r>
              <a:rPr lang="es-MX" altLang="es-MX" dirty="0">
                <a:solidFill>
                  <a:srgbClr val="002060"/>
                </a:solidFill>
              </a:rPr>
              <a:t>1º. de abril</a:t>
            </a:r>
          </a:p>
          <a:p>
            <a:pPr lvl="1"/>
            <a:r>
              <a:rPr lang="es-MX" altLang="es-MX" b="1" dirty="0" smtClean="0">
                <a:solidFill>
                  <a:srgbClr val="002060"/>
                </a:solidFill>
              </a:rPr>
              <a:t>SAE</a:t>
            </a:r>
            <a:r>
              <a:rPr lang="es-MX" altLang="es-MX" dirty="0" smtClean="0">
                <a:solidFill>
                  <a:srgbClr val="002060"/>
                </a:solidFill>
              </a:rPr>
              <a:t>: </a:t>
            </a:r>
            <a:r>
              <a:rPr lang="es-MX" altLang="es-MX" dirty="0">
                <a:solidFill>
                  <a:srgbClr val="002060"/>
                </a:solidFill>
              </a:rPr>
              <a:t>11 de abril</a:t>
            </a:r>
          </a:p>
          <a:p>
            <a:pPr lvl="1"/>
            <a:r>
              <a:rPr lang="es-MX" altLang="es-MX" b="1" dirty="0" smtClean="0">
                <a:solidFill>
                  <a:srgbClr val="002060"/>
                </a:solidFill>
              </a:rPr>
              <a:t>CAJA</a:t>
            </a:r>
            <a:r>
              <a:rPr lang="es-MX" altLang="es-MX" dirty="0" smtClean="0">
                <a:solidFill>
                  <a:srgbClr val="002060"/>
                </a:solidFill>
              </a:rPr>
              <a:t>: </a:t>
            </a:r>
            <a:r>
              <a:rPr lang="es-MX" altLang="es-MX" dirty="0">
                <a:solidFill>
                  <a:srgbClr val="002060"/>
                </a:solidFill>
              </a:rPr>
              <a:t>30 de abril</a:t>
            </a: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512168"/>
          </a:xfrm>
        </p:spPr>
        <p:txBody>
          <a:bodyPr/>
          <a:lstStyle/>
          <a:p>
            <a:r>
              <a:rPr lang="es-MX" altLang="es-MX" sz="4800" dirty="0" smtClean="0"/>
              <a:t>Procesos</a:t>
            </a:r>
            <a:endParaRPr lang="es-MX" sz="4800" dirty="0"/>
          </a:p>
        </p:txBody>
      </p:sp>
      <p:pic>
        <p:nvPicPr>
          <p:cNvPr id="4" name="3 Imagen" descr="logocmm1-0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99592" y="2060848"/>
            <a:ext cx="2685744" cy="2636912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3491880" y="3861048"/>
            <a:ext cx="216024" cy="36004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3491880" y="3645024"/>
            <a:ext cx="28803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36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4</a:t>
            </a:r>
            <a:endParaRPr lang="es-ES" sz="3600" b="1" cap="all" spc="0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4338" name="Picture 2" descr="https://encrypted-tbn1.gstatic.com/images?q=tbn:ANd9GcQeQYLvsHl5QKSesLCk7VzFp54SOq5hoiYO9iLHp8wCtrdE56n9Hm2Oujtu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2564904"/>
            <a:ext cx="3240360" cy="1630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512168"/>
          </a:xfrm>
        </p:spPr>
        <p:txBody>
          <a:bodyPr/>
          <a:lstStyle/>
          <a:p>
            <a:r>
              <a:rPr lang="es-MX" altLang="es-MX" sz="4800" dirty="0" smtClean="0"/>
              <a:t>Empresas</a:t>
            </a:r>
            <a:endParaRPr lang="es-MX" sz="4800" dirty="0"/>
          </a:p>
        </p:txBody>
      </p:sp>
      <p:sp>
        <p:nvSpPr>
          <p:cNvPr id="13314" name="AutoShape 2" descr="data:image/jpeg;base64,/9j/4AAQSkZJRgABAQAAAQABAAD/2wCEAAkGBhQSEBUUERQWFRQWGRkaGBQYFxgdGBoaHxcYGBcXHxgYGyYgGBsjGRUcHy8iIycpLSwsGB4xNTAqNSYtLCkBCQoKDgwOGg8PGi0kHyUuKSosKiopLywsLSwsKSwwLS8vMCwvLC4qLCwsNCwsKSwpLywsLCwsKiwsLCkpLCwsLP/AABEIAJABXQMBIgACEQEDEQH/xAAcAAEAAwEBAQEBAAAAAAAAAAAABQYHBAMIAgH/xABOEAABAwIDBAUGCAkKBwEAAAABAAIDBBEFEiEGMUFRBxNhgZEiMnGhsbIUIzRScnOSwTM1QlNigqLi8BdEdIOzwsPR0vEkJUNUY5PhFv/EABoBAQEAAwEBAAAAAAAAAAAAAAADAQIFBAb/xAA2EQACAQIEAggFAgYDAAAAAAAAAQIDEQQSITFBURMUYXGBobHwBSIzkcEy0SM0NVLh8SRCwv/aAAwDAQACEQMRAD8A3FERAEREAREQBEWdYjt9P1x6rK1gJAaW3uAd5Pb2WQGiouLBcR6+BktrZhqORBIPdcLtQBERAEREAREQBERAEREAREQBERAEREAREQBERAEREAREQBERAEREAREQBERAEREAREQBERAEREAVSr+j2OSUvbIWNcblmUHfqbG+ngV3bRba09G4MlzOeRfIwAkDmbkAePBSGC43FVRCWF123sQRYg8QRwOvrVHTmo52tCaqwcsievI6KGibFG2Ngs1osP8AP08V7oimUCIiAIiIAiIgCIiAIiIAiIgCIiAIiIAiIgCIiAIiIAiIgCIiAIiIAiIgCIiAIiIAiIgCIiAIuXEsSZBGZJDZo8SeAA4kriOME0DqggNPVPkA5CxLdedrLKV3Yw3ZXZjW1eI9fWzSXuC8hv0W+S31Nv3rRuiigLKN0h/6jyRys0Zb+IPgsjutnqT8EwXTQtgA/XeAL/aeu7jVanGlHi0j53APNVnWlwTf3LWizXYHb62WmqnaaCOU+pjj7D3FaUuPWoyoyyyO5QrwrwzRCIiiXCIiAIiIAiIgCIiAIiIAiIgCIiAIiIAiqWNdJNPTTOiLZHuZo4tDbA8RcuFyFaaeYPY1w3OAPiLqkqU4JOS3Jwqwm3GLu1ueiIimUCIiAIiIAiIgCIiAIiIAiIgCIiALlxLEmQRmSQ2aPEngAOJKYlibIIzJIbAeJPAAcSssx3HX1UmZ+jR5rODR95PEoBj2PPqpMz9GjzGcGj7zzKuW0bsmCut+Zjb45Gn2qsbMbLuqnZnXbC0+U7if0W9vM8FbdvYg3C5mtFgGsAHYHs+5Wo/Uj3r1I1/pS7n6GLQR5ntb84geJst32owM1VI+FrshNiDwu0ggHs0WF0DrSxnk9vvBfRa6fxGTjKDXC/4OR8KgpQmnxsvU+da+gfDI6OVpa9psQf41B58Vf9gdvrZaeqdpujlJ8GOPsPcVatr9kGVsfBszR5En913Np9W8cQcWr6B8Mjo5Wlr2mxB9vaDz4q0J08ZTyy396o89SnUwFTNHWPvRn0UizTYHb62Wnqnabo5Sd3Jjjy5HuK0tcatRlRllkd6hXhXhmiERFEuVzbPaB9MxgisHPLvKIvYNtew5+UF67H46+phcZAM7HWJAsCLXBtwK89r3UjGxy1hOVuYNYL+UTlJ0bqbBvo11X62PxGlmjeaNhY0OAcCLXNtOJ4Lfo5Zc1tOZPpI5sl9eRYEVOPSpRj879j95B0q0f/l+x+8q9Wrf2sl1uh/ei4ooPC9tKSoIbHMMx3NcC0nsGYC59C/WP7VR0duuZLldue1oLb8r30PYVPop5sttSnTU8ue6tzG2WJPp6KWWI5Xty2Ngd72g6HTcVV9gNuJ6moMNQQ67S5rg0Agi1wbaEWPqXhtb0gU1TRywx9Zndltdlho9rjrfkFVNisbjpasSy5soa4eSLm5tbS66dHDPoJKUfm4c9jk18WuswcJ/Lx5bs3RFWsJ6QqSolETHOa52jc7bAnle519Ksq5c6coO0lY7EKkKivB3CKt4r0g0cDi0yZ3De2MZrfreb61wwdK1G42IlYOZYCP2XE+pUWHqtXUWSeKoxdnJfcuSLlw/E4p2Z4Xte3m07uwjeD2FdSi007MummrowLa35dU/Wye8VumGfgI/oM90LC9rfl1T9bJ7xW6YZ+Aj+gz3Qurj/p0/fBHG+HfVqd/5ZRptvJhUmwb1QcRktqWg2vm35uPLsWhLPqrE8LglMb2ulkDjmcA4+VfUXuBoeS0FcyVOUUnJWudaFSE21F3sEUNjO19LSm0soz/Mbdzu8Dd32UC7pbpb6Rzkc8rP9a3hh6s1eMWTniaUHaUkXdFXMK2/o5yGiTI47myDL6/N9asa0nCUHaSsVhUjNXi7lK2s2tmhqOqiytDQCSRcuJF+O4W5K0YNX9fBHIRYubcjt3HuuFWtqKzD4Jy6qBkleGnIATlaBYaAgC9uOqsWA1ET6aN0ALYiPJBFiBc8LnijpyUVJrQwqkHJxT1XAkEXBi2OwUzc08jWX3A6uPoaNT3BVmbpZpAbNZM7tDWgftPBW0KFSesYs1qYilTdpSSLqiqdB0m0chs5z4j+m3TxaSB3q0wzNe0OY4OadQ4EEH0Eb1idKcP1KxtTqwqfoaZ+0RFMoFy4nibIIzJIbAeJPAAcSupZXtfVzvqCJxly+Y0eaG8CDxvz9lrIDmx3HX1UmZ+jR5rODR955ldezGzDqp2Z12wtOruLj81v3ngozC443TMEzi2MnynD+NB28FsFLC1jGtjADAPJA3WWTB/aenbG0MYA1rRYAbgFGbW03WUNQ3/xuI9IGYesKXX5kYHAg7iLH0cVmMsskzE45ouPM+b7r6KoKkSRRyDc9rXeIB+9fP2I0RhmkidvY5zfAkXWv9G2J9bQMbfyoiWH0DVv7JA7iuz8Rjmpxmvdzg/CpZakqb92LUq9tfsgytj4NmaPIk/uu5tPq3jiDYUXHhOUJZo7ndnCNSLjJaHzrX0D4JHRytLXtNiD7e0HnxV+2B2+tlp6p2m6OUndyY48uR7iu/pV+DdS3rPlP/Ty2zZb65v0N/fu4rKl345cXR+dW98D5mebBV/kd/ezPpJFB7E9Z8Ag66+fLx35cxyXv+hZTi+fnHLJx5H00JZoqXMzbpi/m39b/hLq6IfwE/1g90Ll6Yv5r/W/4S6uiH8BP9YPdC6j/kl74nIj/UH7/wCqMyigL5QwaFzg0E9rrferp/JFUfnYf2/9KqWG/KY/rWe+F9Cq+NxE6LjkPNgMLTrqTmtjCMe2PqaQXlYCzd1jDdt+R0uO8BWHYvasTD4DW/GRSDKxzt4PBhO+1/NO8G3ZbUqinbIxzHgOa4EFp3EHeFgeP4aaWrkiBPkO8k8baOYfTYjvWtGqsXFwnutUzfEUHgpKpTfyvRp+hPbRdHElLFJN1jHRsOg8rOQXBovpa+ovqoHZ/An1c4hjc1riCbuvbT0A81p+1Nd12CGU73xwuPpL2X9apnRd+MG/Vv8AuW9KvUdCcpbq/kidfD0liIQitHbzZOYF0WSRVEck0rC1jg6zM1yWm4FyBYXC5+kjbJxe6lgdZjdJXA6uPFl/mjjzNxw10uqmyMc75rSfAXXzq+YucXO1Ljc9pJudVHCN4ibqVNbbF8ao4WmqdLTNuT2zuw9RWDMwBkf5x9wDzygC7vZ2qYruiWoa28ckchH5OrSfQTceJC9KfpYexjWMpo2taAA0OdYAaAbl+/5YJf8At4/tu/yVpSxbleKSXLQjCOBUbSbb56lSwzFJ6GozMux7TZ7HXsbb2uHL/cLcMExdlVAyZm5w3cQdzmntB0WK7T7RfDJBIYmxvAsS0k5uV7jeN3+yu3RBVkxTxnc1zXD9YEH3AtMbSzUukatJbm/w+tkrOlF3i9ii7W/Lqn62T3it0wz8BF9BnuhYXtb8uqfrZPeK3TDPwEX0Ge6FLH/Tp++CLfDvq1O/8swGr+UP+sd75Wv9IO0DqWl+KNpJHZGu+aLEud6bCw9KyCr+UP8ArHe+Vse3ezbqymyx26xjszQdM2hBbfhcHxAVsVlz0s+2v4IYPP0dbJvp+TJcE2fnrZC2IZiNXvcfJF+LnczY8ybFW5nQ/Jl1qGB3IMcR43HsVNgqqijlOUyQyDQjUHvadCPTcK14Z0szssJ42SjmPId6rtPgFav1jek1b3zPPhuqpWrp38vLUhsf2FqaQFzmh8Y3yMuQPSCLt9narr0UVUz4JBIXGJpaIye/M0E7wPJ04XUjhXSRRzWDnGJx4SCw+2Lt8SFaGOBALbEHdbdZc7EYio4dHVjrzOrhsLSjU6SjPTkYz0mfjGT6MfuBXvAMUFPgrJiL5IiQOZzENHeSAqJ0mfjGT6MfuBXzZ7DBUYNHCTbPERfkcxLT3EAq9e3QU822noebD36zVy762+5lXx9bU8ZZpD/G/RrQO4BW6k6IZiLyTsYeTWud67tVTxDDKiims8OieD5L2kgHta8b/wCLqewvpRqorCTLMP0hZ32m/eCvXV6VxToNW9+B4qHQqTWJTv78T84x0Y1ULS6PLM0bwy4f9g7+4k9i6Oi2qnFWY25jCQ4yN1ytNvJPY7NYduvLSz4X0q00lhKHwnmRmb9puviArbR1ccrA+JzXtP5TSCD3jivBVxFZQcKsd+J0qOFoOoqlGe3D3qe6Ii5Z2AozHcCZVR5X6OHmv4tP3jmFJogMaxLDXwSGOQWcPAjgQeIVg2S2u6kiKY3i/Jd8z932K547gTKqPK/Rw81/Fp+8cwssxPDHwSGOQWI48COBB4hZMGyNcCLjUHiv6s52S2t6kiKY3iPmu+Z+77ForXAi41B4rBkyXpVwbq6ls7R5Mw1+m0AHxbY9xXN0a4/8Hq+rebRzWaeQf+QfElv63YtO2owIVdM+I2Dt7HcnjzT6OB7CVg88Do3lrwWuaSCDvBBsR4ru4WSr0HTlw0/Y+dxkJYbEKtHZ6/uj6OVe2v2vZRR8HTOHkR/3ncmj17hxIrGH9KQbQ/GAuqm+SAb2dppIT7RvJ9Ome19e+aR0kri57jck/wAaAcuC82HwEnN9JsvP/B68T8SioLot35f5FfXvmkdJK4ue43JPs7AOXBX7YHYG+Woqm6b44iN/J7hy5DvK/uwOwN8tRVN03xxEb+T3DlyHeVpapi8Xb+HT+/4RLA4Ft9LV8F+WERFxzuGbdMX81/rf8JdXRD+An+sHuhc3TEw2pjw+NF+09Xb2HwXV0QtPweY8OsGv6gv7V1n/ACS98Tix/qD7v/KM4w35TH9az3wvoVfPmGxn4VGLG/WsFuN+sGll9BrHxLeJn4T+mfeFifSN+M5v6v8AsmLbFinSO3/mUvaI/wCzb/kp/Dfqvu/KKfFforvXoy4VzL7PC35mM+D2k+oKo9GtS1mIMzEDM17RfmRoO+1lpey9M2TDIWPF2vhDXDmC2x9RWWbT7GTUbybF8N/JlA0twzW80+rkvRh5Rl0lFuzbZ58VCcHTrxV0krm3TRBzS07iCD3iy+eKykMMro3jyo3FpHOxt4H71adj9t6ps8UTnmWN72syu1cASBcO36XvYm2itG3+wpqfj6cfHAeUz54G4g/OA07R6NcUP+JUyVHo+JnEWxtLPTWseB+sF2Mw2qhbLFG4hw1HWvu08Wnyt4Xd/JpQ/mnf+yT/AFLJqLEqikkPVufC8aObu7nNcLHvCl/5SK/86P8A1x/6VvPC17/JPTvZOnjMNa1Snr2JGhfyaUP5p3/sk/1KUwTZmCkz9Q0tz2zXc47r284m28rPdmekOrfVxRyuEjJHBhGRoIubZgWgbt/itXXgxCrU/lqSvftOlhZUKqz042t2JGBbW/Lqn62T3itzws/ERfQZ7oWU9Jezzoqp07R8VLY5hua+1nNPK9rjnc8lP9F20csuank8psbAWP4gXDchPEa6eg93sxMelw8Zx4HhwkuhxM6ct3sZzV/KH/WO98re8VxeKmiMkzsrBpxJJO4ADUlYNVxH4S9tjfrXC3G+ci3putm202bNbTZGuyva7Oy+4kAix5XDjqs41Rcqak9Nfwa/D3KMargrvS3mfqjraPEozYMlDdC17fKb3HUX5hQ2J9FNNJcwufCeV8zfB2v7SzOSOooptc8MreOoNuwjRzfEFTcXSbWgWL2O7TG2/qsPUnVKsHehPT34DrtGorYiGvd7aPLaPYCekYZCWyRC13tNiLmwu067zwupnoqx2QTmmcSY3NLmg/kuFibcgQTpzsqniu0NRVkCaRz9fJYLBt+xrRa/rWhdG2x74L1E7cr3NysYd4abEuI4E2GnAX5q2IbjQarNN8COFSliU6CajxuVTpM/GMn0Y/cC0bYqdrMMhc8hrWxkkncAHOJKzrpMb/zF/a2P3bfcr/s5hgmweOF92iSIi/EXJse3eCvPiLdXp37PQ9OFv1qrbt9Tpw7amjrXOha4PPzHs0cBxAcNfauLE+jOjluWNdC7mw6fZdceFlmGN7Oz0UnxjSAD5Erb5TyIcNx7N4XfR9I1bG23Wh4/TaCfHQnvJW3VJL5sPPTvNeuwl8mJhr3EhjHRXPEC6F7ZWjW3mP8AAmx8VEbFY7JTVceUnJI5rXs4EOIbe3MXuD/mvxi22tXUNLZJSGHexoDQew21I7CVNdH2x0kszKiVpbCwhzb6F7hq2w+aDrfstzt6W5Qovp2meSKhOvHqyaNcREXzp9QEREAUbjuBMqo8r9HDzX8Wn7xzCkkQGNYnhj4JDHILEceBHBwPEKf2S2tMJEUxvEdzvmfu+xXTHMCZVR5X6OHmv4tP3jmFlmJ4Y+nkMcgsRuPAjg4HiFkwbI1wIuNQeKoPSPsYZQamBt5APjGDe4D8oc3AeI9GvBgW2UlPG6MjO23kXPmn729ik9mtuSCWVbrgkkSW3X1sbfk8jw9G6tKrKlLNElWoxrQcJGULR9gdgb5aiqbpvjiI8HuHsHeVcG7IUZlEwgYXE5r65Sd+bJfLfjeym17sRj88csNOZzcN8MVOeao78giIuWdgIiICPxgU7mtjqurLXuAa19rF3AC/5XoXoBDSw/kQxM9DWi5t6yVC9IlIX0Lnt86FzZW/qnX9kk9y5tq5xVR0cDd1U9rzb821vWO9o8F6YU80Y66Xd/DX0PLOpllLTWyt2309SdhwimLxUsjjzuGYShoubi+a/aOK66OtZKwPicHsN7Oabg2Njr6VSaTGizAnk/hI2ugtxDs3VtHpDXA9ylIa11HFTUcEfW1BjByl2VrQPPkc6xsM5PpWZ0Za663t4L2jEK0dNLJpN972/JaVwYjgMFQQZomSEaAuGoHK/JcGGY/L8I+DVUTY5S3OxzHZmPaDra4BBHI/792P4oaamkmDcxYL5SbX1A32Nt6llnGSS3exbPCcW3st7rkddNTNjY1kbQ1rRYNG4DkvQi+9VCp2zqGRNqfgn/CnLdxeOsykgZ8ltG3Ol94tuvp/azbKdkYqfgv/AAmnll460sJsJMltAbggHmN3Dfq9R/7W/LvJ9Zpr/T259xP0+z9PHJ1rIY2yfODAD27tykFHYhXS9Wx1LG2Uv4ufka0EXDjoSfQFwYVtDKak01VE2OXJnY5jszHtvY2uAQR9x79Mk5K/Lt1N88IPLtfs0Om9LWOkY5jJXQuyPzx+addAXDs4Lz//ABVF/wBtF9lQGB4tHTS4nLKbNbPu4uPl2aBxJU67aN0VH8IqourJtlhBzPN9GNNwPKJ4cFaUKkHaDdtOPFojCdOavNK+vDgmdVDs1TQvzxQRsfwcGi452PBSaq0+01TAGyVdOxkDnAEskLnxXNgXjKARffZWlRqRmtZO/jcvTlB6RVuy1iMq8YpTG/rZIjGHdW/MWlubeWG+l9Nyj8OxjDYARBLTxg6nK5ov6ea4NiKVkgrBIxrx8LkNnAEX52PpX4pcLhOMys6qPIKZpDcjcoOdutrWv2q/RxTlFt6a+h5ukm1GaS109SfpKCkmeKmNkUjr6StAJuNL35jnvXVTYtHJLJEx15IsucWItmF26kWOnJdFPTNY3KxrWt5NAA8AqPS18seKV7YIutkf1VgXZWNAjF3Od6XAADU9ynCPSZuxaXfai059Fl03etl2MutXQxytyysa9vJzQR61CP6P6Em5px3OeB4B1l6bPbRvmklgni6qeKxc0OzNc07nA+HiO7wxHGq2Jr5fgsfVR3JHXfGFgvdws3KNBe29IxqweVO3jY1k6U45pRv4X28CUw7Z6ngN4YWMPzg0ZvtHX1qRVdxbbBsVJFVNbmZI5gsTYgOBJOl7kW3LlrNqauJnXyUdqfeR1g65rTucWWsN+6+nEjesdFUnq+7Vm3TUoaLv0XDwJ7EMEgnLTNEyQt3FzQSOz0di7WtAFhoBuCr2ObXtgbTvawysnOhb52rQW2bbUkkC2i5avauppy19XStZA4gF7JM7o77swtr3f/CVKpJLy19A61OLfnp6stMsQcC1wBB3gi4PcVCVGwlE83NOwH9EuaPBhAXpjGPujkjgp4+tnkBcGl2VjWD8tzrHS+629eeF4/Iaj4NVRNjlLc7HMdmY9oNja4BBHI/7oxqRWaLt4ibpSeWSvw20ue1DsfSQm8dPGCNxIzEd7ybKYVSp9rqicyspqUOfFI9jnOkswWNm2NrlxsTbhprqpTZnaH4Ux+ZhjlicWSRk3s4cjxH+R9KVKdT9U/W4pVKV8sNPCyJlERQPQEREAREQBRuOYGyqjyv0I81/Fp+8cwpJEBjWJ4Y+nkMcgsRuPAjg4HiFbNkNj72nqB2sjPqc4ewd5Vwq8OjlLTIwOLDdt+B/jh2BdKzcBERYAREQBERAeNbSiSN8btz2uafQQQfaqF0fh0s7esHyOEw6/PdI+5H6jQFoa84qZrSS1rWlxu4gAXPM23lWhVywlHn79CE6WacZcvP2zOZqUnEnUVvIfUtqjyyiMucPQXady7tqKZjMTZLUPlihkiyCWN7mZXh18rnN3NI9vYrx8Gbnz5W57WzWGa3K++y/s0LXtLXtDmneCAQe4qvWdU7cLP8Acj1XRq/G6/Yq+DYZRmqY+KqfPMxri0On6yzSMrvQPKC7duvxdUfQ/vBS1Lh8Ud+rjYy+/K1rfYF6ywtc0tcA5p3ggEHuKm6vzqWrtbcsqX8Nx0V77FUx78Rn+jxexi/WP/iR39Hj9jFaH0zSzIWtLLWykDLbgLbrI+naW5C1pba2UgZbcrbrLKrWtps7+hq6Ld9d429Sk4tiLgMPhdM6CnljBklacpJEbcrM/wCQDz7VzYYynGMRClcXsELwXl7ngu1JAe4m9gRe2mqvs1FG9uR7GuYLWaWgt03aEWX8joY25crGDICG2aBlB3gaaD0LdV0o2twa+/E0eHbknfin9uBm0eBPnqK6WFx66Cozxs0yOcC4kEHeSBYf/VJ7R4kK7DWTRh14ZWOmjabPblBDwOIIzXB5a8FeYqdrS4ta0Fxu4gAEnmbbyv5FSsaXFrWtLjdxAAJPMkb95381l4m7Ttta321MLC2i433vf76Mo7qHDp4wHV0rmvsMjqkkkk6Asdre/MK9sZYADgLLmZhMIdnEMYdvzBjc1+d7XXWo1amfa/iXpU8l7peBUuj/APnv9Ll+5f2k/Hk39Gb77VaIadrL5Gtbc3NgBc8Sbbz2oKdubPlbnIsXWGa3K++y2da8pO26t6GqotRjG+zv6noqps7+NcR/qP7NWtebKdocXBrQ51szgBc23XPFThPKpLmreaZScMzi+Tv5NFUpnEYzUkC5FM0gczdtgoCnq4J6OSasqHvqXCQCASubldqGMbCwi99N4I114rShTtDi8NbmIsXWGYjlffZeQw2IPLxGzOb3fkbmN993WuVeNdLhy8v3PPLDt8ee/b+xm+IutgNIbX+Mbpz8qXRWXaDbCmdRSCORr3yscxsQ1eXOGWxZvFidb8l0bYYE+Wmjjp2N8mVjsoytAaM17bhxU23DYg/rBGwP+fkbm+1a63lVg0pPm3v3GkKNRNxT4RV7dj2KHjMZpIMKEoJMUjS8AXIsAXCw32+5SG2m0EFRSGCnkbNLOWNYxhDj5wdc283dxUrtLhUk09G6Nt2xTZ3m4Fm6a6nXuUvBhsTHFzI2Ncd7msaCe8C6x0sbRk91d+ZnoZXnBaJ2Xha2hRsboGw18TqmSWOF8DYxNG9zAHtPmucNwI17+wqXwbC6M1THxVT55o2uLQZ+ss0jK7u8r2K0TQte0te0Oad4IBB7ivKlw+OO/VxsZffla1vsCm69421va3YbrDpTvpa9+0rmwO6s/pcv91eGzNS2OoxN7zZrJczjyAa8k6K3Q07WXytDbm5sALk7ybbz2r+NpGDNZjRn87yR5Xp57+Kw6yblpvb8G0aLSjrtfzueOFYpHURNliN2OvYkEHQkHQ9oXWvxDA1jQ1jQ1o3NaAAPQBuX7UHa+h6I3truERFgy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316" name="AutoShape 4" descr="data:image/jpeg;base64,/9j/4AAQSkZJRgABAQAAAQABAAD/2wCEAAkGBhQSEBUUERQWFRQWGRkaGBQYFxgdGBoaHxcYGBcXHxgYGyYgGBsjGRUcHy8iIycpLSwsGB4xNTAqNSYtLCkBCQoKDgwOGg8PGi0kHyUuKSosKiopLywsLSwsKSwwLS8vMCwvLC4qLCwsNCwsKSwpLywsLCwsKiwsLCkpLCwsLP/AABEIAJABXQMBIgACEQEDEQH/xAAcAAEAAwEBAQEBAAAAAAAAAAAABQYHBAMIAgH/xABOEAABAwIDBAUGCAkKBwEAAAABAAIDBBEFEiEGMUFRBxNhgZEiMnGhsbIUIzRScnOSwTM1QlNigqLi8BdEdIOzwsPR0vEkJUNUY5PhFv/EABoBAQEAAwEBAAAAAAAAAAAAAAADAQIFBAb/xAA2EQACAQIEAggFAgYDAAAAAAAAAQIDEQQSITFBURMUYXGBobHwBSIzkcEy0SM0NVLh8SRCwv/aAAwDAQACEQMRAD8A3FERAEREAREQBEWdYjt9P1x6rK1gJAaW3uAd5Pb2WQGiouLBcR6+BktrZhqORBIPdcLtQBERAEREAREQBERAEREAREQBERAEREAREQBERAEREAREQBERAEREAREQBERAEREAREQBERAEREAVSr+j2OSUvbIWNcblmUHfqbG+ngV3bRba09G4MlzOeRfIwAkDmbkAePBSGC43FVRCWF123sQRYg8QRwOvrVHTmo52tCaqwcsievI6KGibFG2Ngs1osP8AP08V7oimUCIiAIiIAiIgCIiAIiIAiIgCIiAIiIAiIgCIiAIiIAiIgCIiAIiIAiIgCIiAIiIAiIgCIiAIuXEsSZBGZJDZo8SeAA4kriOME0DqggNPVPkA5CxLdedrLKV3Yw3ZXZjW1eI9fWzSXuC8hv0W+S31Nv3rRuiigLKN0h/6jyRys0Zb+IPgsjutnqT8EwXTQtgA/XeAL/aeu7jVanGlHi0j53APNVnWlwTf3LWizXYHb62WmqnaaCOU+pjj7D3FaUuPWoyoyyyO5QrwrwzRCIiiXCIiAIiIAiIgCIiAIiIAiIgCIiAIiIAiqWNdJNPTTOiLZHuZo4tDbA8RcuFyFaaeYPY1w3OAPiLqkqU4JOS3Jwqwm3GLu1ueiIimUCIiAIiIAiIgCIiAIiIAiIgCIiALlxLEmQRmSQ2aPEngAOJKYlibIIzJIbAeJPAAcSssx3HX1UmZ+jR5rODR95PEoBj2PPqpMz9GjzGcGj7zzKuW0bsmCut+Zjb45Gn2qsbMbLuqnZnXbC0+U7if0W9vM8FbdvYg3C5mtFgGsAHYHs+5Wo/Uj3r1I1/pS7n6GLQR5ntb84geJst32owM1VI+FrshNiDwu0ggHs0WF0DrSxnk9vvBfRa6fxGTjKDXC/4OR8KgpQmnxsvU+da+gfDI6OVpa9psQf41B58Vf9gdvrZaeqdpujlJ8GOPsPcVatr9kGVsfBszR5En913Np9W8cQcWr6B8Mjo5Wlr2mxB9vaDz4q0J08ZTyy396o89SnUwFTNHWPvRn0UizTYHb62Wnqnabo5Sd3Jjjy5HuK0tcatRlRllkd6hXhXhmiERFEuVzbPaB9MxgisHPLvKIvYNtew5+UF67H46+phcZAM7HWJAsCLXBtwK89r3UjGxy1hOVuYNYL+UTlJ0bqbBvo11X62PxGlmjeaNhY0OAcCLXNtOJ4Lfo5Zc1tOZPpI5sl9eRYEVOPSpRj879j95B0q0f/l+x+8q9Wrf2sl1uh/ei4ooPC9tKSoIbHMMx3NcC0nsGYC59C/WP7VR0duuZLldue1oLb8r30PYVPop5sttSnTU8ue6tzG2WJPp6KWWI5Xty2Ngd72g6HTcVV9gNuJ6moMNQQ67S5rg0Agi1wbaEWPqXhtb0gU1TRywx9Zndltdlho9rjrfkFVNisbjpasSy5soa4eSLm5tbS66dHDPoJKUfm4c9jk18WuswcJ/Lx5bs3RFWsJ6QqSolETHOa52jc7bAnle519Ksq5c6coO0lY7EKkKivB3CKt4r0g0cDi0yZ3De2MZrfreb61wwdK1G42IlYOZYCP2XE+pUWHqtXUWSeKoxdnJfcuSLlw/E4p2Z4Xte3m07uwjeD2FdSi007MummrowLa35dU/Wye8VumGfgI/oM90LC9rfl1T9bJ7xW6YZ+Aj+gz3Qurj/p0/fBHG+HfVqd/5ZRptvJhUmwb1QcRktqWg2vm35uPLsWhLPqrE8LglMb2ulkDjmcA4+VfUXuBoeS0FcyVOUUnJWudaFSE21F3sEUNjO19LSm0soz/Mbdzu8Dd32UC7pbpb6Rzkc8rP9a3hh6s1eMWTniaUHaUkXdFXMK2/o5yGiTI47myDL6/N9asa0nCUHaSsVhUjNXi7lK2s2tmhqOqiytDQCSRcuJF+O4W5K0YNX9fBHIRYubcjt3HuuFWtqKzD4Jy6qBkleGnIATlaBYaAgC9uOqsWA1ET6aN0ALYiPJBFiBc8LnijpyUVJrQwqkHJxT1XAkEXBi2OwUzc08jWX3A6uPoaNT3BVmbpZpAbNZM7tDWgftPBW0KFSesYs1qYilTdpSSLqiqdB0m0chs5z4j+m3TxaSB3q0wzNe0OY4OadQ4EEH0Eb1idKcP1KxtTqwqfoaZ+0RFMoFy4nibIIzJIbAeJPAAcSupZXtfVzvqCJxly+Y0eaG8CDxvz9lrIDmx3HX1UmZ+jR5rODR955ldezGzDqp2Z12wtOruLj81v3ngozC443TMEzi2MnynD+NB28FsFLC1jGtjADAPJA3WWTB/aenbG0MYA1rRYAbgFGbW03WUNQ3/xuI9IGYesKXX5kYHAg7iLH0cVmMsskzE45ouPM+b7r6KoKkSRRyDc9rXeIB+9fP2I0RhmkidvY5zfAkXWv9G2J9bQMbfyoiWH0DVv7JA7iuz8Rjmpxmvdzg/CpZakqb92LUq9tfsgytj4NmaPIk/uu5tPq3jiDYUXHhOUJZo7ndnCNSLjJaHzrX0D4JHRytLXtNiD7e0HnxV+2B2+tlp6p2m6OUndyY48uR7iu/pV+DdS3rPlP/Ty2zZb65v0N/fu4rKl345cXR+dW98D5mebBV/kd/ezPpJFB7E9Z8Ag66+fLx35cxyXv+hZTi+fnHLJx5H00JZoqXMzbpi/m39b/hLq6IfwE/1g90Ll6Yv5r/W/4S6uiH8BP9YPdC6j/kl74nIj/UH7/wCqMyigL5QwaFzg0E9rrferp/JFUfnYf2/9KqWG/KY/rWe+F9Cq+NxE6LjkPNgMLTrqTmtjCMe2PqaQXlYCzd1jDdt+R0uO8BWHYvasTD4DW/GRSDKxzt4PBhO+1/NO8G3ZbUqinbIxzHgOa4EFp3EHeFgeP4aaWrkiBPkO8k8baOYfTYjvWtGqsXFwnutUzfEUHgpKpTfyvRp+hPbRdHElLFJN1jHRsOg8rOQXBovpa+ovqoHZ/An1c4hjc1riCbuvbT0A81p+1Nd12CGU73xwuPpL2X9apnRd+MG/Vv8AuW9KvUdCcpbq/kidfD0liIQitHbzZOYF0WSRVEck0rC1jg6zM1yWm4FyBYXC5+kjbJxe6lgdZjdJXA6uPFl/mjjzNxw10uqmyMc75rSfAXXzq+YucXO1Ljc9pJudVHCN4ibqVNbbF8ao4WmqdLTNuT2zuw9RWDMwBkf5x9wDzygC7vZ2qYruiWoa28ckchH5OrSfQTceJC9KfpYexjWMpo2taAA0OdYAaAbl+/5YJf8At4/tu/yVpSxbleKSXLQjCOBUbSbb56lSwzFJ6GozMux7TZ7HXsbb2uHL/cLcMExdlVAyZm5w3cQdzmntB0WK7T7RfDJBIYmxvAsS0k5uV7jeN3+yu3RBVkxTxnc1zXD9YEH3AtMbSzUukatJbm/w+tkrOlF3i9ii7W/Lqn62T3it0wz8BF9BnuhYXtb8uqfrZPeK3TDPwEX0Ge6FLH/Tp++CLfDvq1O/8swGr+UP+sd75Wv9IO0DqWl+KNpJHZGu+aLEud6bCw9KyCr+UP8ArHe+Vse3ezbqymyx26xjszQdM2hBbfhcHxAVsVlz0s+2v4IYPP0dbJvp+TJcE2fnrZC2IZiNXvcfJF+LnczY8ybFW5nQ/Jl1qGB3IMcR43HsVNgqqijlOUyQyDQjUHvadCPTcK14Z0szssJ42SjmPId6rtPgFav1jek1b3zPPhuqpWrp38vLUhsf2FqaQFzmh8Y3yMuQPSCLt9narr0UVUz4JBIXGJpaIye/M0E7wPJ04XUjhXSRRzWDnGJx4SCw+2Lt8SFaGOBALbEHdbdZc7EYio4dHVjrzOrhsLSjU6SjPTkYz0mfjGT6MfuBXvAMUFPgrJiL5IiQOZzENHeSAqJ0mfjGT6MfuBXzZ7DBUYNHCTbPERfkcxLT3EAq9e3QU822noebD36zVy762+5lXx9bU8ZZpD/G/RrQO4BW6k6IZiLyTsYeTWud67tVTxDDKiims8OieD5L2kgHta8b/wCLqewvpRqorCTLMP0hZ32m/eCvXV6VxToNW9+B4qHQqTWJTv78T84x0Y1ULS6PLM0bwy4f9g7+4k9i6Oi2qnFWY25jCQ4yN1ytNvJPY7NYduvLSz4X0q00lhKHwnmRmb9puviArbR1ccrA+JzXtP5TSCD3jivBVxFZQcKsd+J0qOFoOoqlGe3D3qe6Ii5Z2AozHcCZVR5X6OHmv4tP3jmFJogMaxLDXwSGOQWcPAjgQeIVg2S2u6kiKY3i/Jd8z932K547gTKqPK/Rw81/Fp+8cwssxPDHwSGOQWI48COBB4hZMGyNcCLjUHiv6s52S2t6kiKY3iPmu+Z+77ForXAi41B4rBkyXpVwbq6ls7R5Mw1+m0AHxbY9xXN0a4/8Hq+rebRzWaeQf+QfElv63YtO2owIVdM+I2Dt7HcnjzT6OB7CVg88Do3lrwWuaSCDvBBsR4ru4WSr0HTlw0/Y+dxkJYbEKtHZ6/uj6OVe2v2vZRR8HTOHkR/3ncmj17hxIrGH9KQbQ/GAuqm+SAb2dppIT7RvJ9Ome19e+aR0kri57jck/wAaAcuC82HwEnN9JsvP/B68T8SioLot35f5FfXvmkdJK4ue43JPs7AOXBX7YHYG+Woqm6b44iN/J7hy5DvK/uwOwN8tRVN03xxEb+T3DlyHeVpapi8Xb+HT+/4RLA4Ft9LV8F+WERFxzuGbdMX81/rf8JdXRD+An+sHuhc3TEw2pjw+NF+09Xb2HwXV0QtPweY8OsGv6gv7V1n/ACS98Tix/qD7v/KM4w35TH9az3wvoVfPmGxn4VGLG/WsFuN+sGll9BrHxLeJn4T+mfeFifSN+M5v6v8AsmLbFinSO3/mUvaI/wCzb/kp/Dfqvu/KKfFforvXoy4VzL7PC35mM+D2k+oKo9GtS1mIMzEDM17RfmRoO+1lpey9M2TDIWPF2vhDXDmC2x9RWWbT7GTUbybF8N/JlA0twzW80+rkvRh5Rl0lFuzbZ58VCcHTrxV0krm3TRBzS07iCD3iy+eKykMMro3jyo3FpHOxt4H71adj9t6ps8UTnmWN72syu1cASBcO36XvYm2itG3+wpqfj6cfHAeUz54G4g/OA07R6NcUP+JUyVHo+JnEWxtLPTWseB+sF2Mw2qhbLFG4hw1HWvu08Wnyt4Xd/JpQ/mnf+yT/AFLJqLEqikkPVufC8aObu7nNcLHvCl/5SK/86P8A1x/6VvPC17/JPTvZOnjMNa1Snr2JGhfyaUP5p3/sk/1KUwTZmCkz9Q0tz2zXc47r284m28rPdmekOrfVxRyuEjJHBhGRoIubZgWgbt/itXXgxCrU/lqSvftOlhZUKqz042t2JGBbW/Lqn62T3itzws/ERfQZ7oWU9Jezzoqp07R8VLY5hua+1nNPK9rjnc8lP9F20csuank8psbAWP4gXDchPEa6eg93sxMelw8Zx4HhwkuhxM6ct3sZzV/KH/WO98re8VxeKmiMkzsrBpxJJO4ADUlYNVxH4S9tjfrXC3G+ci3putm202bNbTZGuyva7Oy+4kAix5XDjqs41Rcqak9Nfwa/D3KMargrvS3mfqjraPEozYMlDdC17fKb3HUX5hQ2J9FNNJcwufCeV8zfB2v7SzOSOooptc8MreOoNuwjRzfEFTcXSbWgWL2O7TG2/qsPUnVKsHehPT34DrtGorYiGvd7aPLaPYCekYZCWyRC13tNiLmwu067zwupnoqx2QTmmcSY3NLmg/kuFibcgQTpzsqniu0NRVkCaRz9fJYLBt+xrRa/rWhdG2x74L1E7cr3NysYd4abEuI4E2GnAX5q2IbjQarNN8COFSliU6CajxuVTpM/GMn0Y/cC0bYqdrMMhc8hrWxkkncAHOJKzrpMb/zF/a2P3bfcr/s5hgmweOF92iSIi/EXJse3eCvPiLdXp37PQ9OFv1qrbt9Tpw7amjrXOha4PPzHs0cBxAcNfauLE+jOjluWNdC7mw6fZdceFlmGN7Oz0UnxjSAD5Erb5TyIcNx7N4XfR9I1bG23Wh4/TaCfHQnvJW3VJL5sPPTvNeuwl8mJhr3EhjHRXPEC6F7ZWjW3mP8AAmx8VEbFY7JTVceUnJI5rXs4EOIbe3MXuD/mvxi22tXUNLZJSGHexoDQew21I7CVNdH2x0kszKiVpbCwhzb6F7hq2w+aDrfstzt6W5Qovp2meSKhOvHqyaNcREXzp9QEREAUbjuBMqo8r9HDzX8Wn7xzCkkQGNYnhj4JDHILEceBHBwPEKf2S2tMJEUxvEdzvmfu+xXTHMCZVR5X6OHmv4tP3jmFlmJ4Y+nkMcgsRuPAjg4HiFkwbI1wIuNQeKoPSPsYZQamBt5APjGDe4D8oc3AeI9GvBgW2UlPG6MjO23kXPmn729ik9mtuSCWVbrgkkSW3X1sbfk8jw9G6tKrKlLNElWoxrQcJGULR9gdgb5aiqbpvjiI8HuHsHeVcG7IUZlEwgYXE5r65Sd+bJfLfjeym17sRj88csNOZzcN8MVOeao78giIuWdgIiICPxgU7mtjqurLXuAa19rF3AC/5XoXoBDSw/kQxM9DWi5t6yVC9IlIX0Lnt86FzZW/qnX9kk9y5tq5xVR0cDd1U9rzb821vWO9o8F6YU80Y66Xd/DX0PLOpllLTWyt2309SdhwimLxUsjjzuGYShoubi+a/aOK66OtZKwPicHsN7Oabg2Njr6VSaTGizAnk/hI2ugtxDs3VtHpDXA9ylIa11HFTUcEfW1BjByl2VrQPPkc6xsM5PpWZ0Za663t4L2jEK0dNLJpN972/JaVwYjgMFQQZomSEaAuGoHK/JcGGY/L8I+DVUTY5S3OxzHZmPaDra4BBHI/792P4oaamkmDcxYL5SbX1A32Nt6llnGSS3exbPCcW3st7rkddNTNjY1kbQ1rRYNG4DkvQi+9VCp2zqGRNqfgn/CnLdxeOsykgZ8ltG3Ol94tuvp/azbKdkYqfgv/AAmnll460sJsJMltAbggHmN3Dfq9R/7W/LvJ9Zpr/T259xP0+z9PHJ1rIY2yfODAD27tykFHYhXS9Wx1LG2Uv4ufka0EXDjoSfQFwYVtDKak01VE2OXJnY5jszHtvY2uAQR9x79Mk5K/Lt1N88IPLtfs0Om9LWOkY5jJXQuyPzx+addAXDs4Lz//ABVF/wBtF9lQGB4tHTS4nLKbNbPu4uPl2aBxJU67aN0VH8IqourJtlhBzPN9GNNwPKJ4cFaUKkHaDdtOPFojCdOavNK+vDgmdVDs1TQvzxQRsfwcGi452PBSaq0+01TAGyVdOxkDnAEskLnxXNgXjKARffZWlRqRmtZO/jcvTlB6RVuy1iMq8YpTG/rZIjGHdW/MWlubeWG+l9Nyj8OxjDYARBLTxg6nK5ov6ea4NiKVkgrBIxrx8LkNnAEX52PpX4pcLhOMys6qPIKZpDcjcoOdutrWv2q/RxTlFt6a+h5ukm1GaS109SfpKCkmeKmNkUjr6StAJuNL35jnvXVTYtHJLJEx15IsucWItmF26kWOnJdFPTNY3KxrWt5NAA8AqPS18seKV7YIutkf1VgXZWNAjF3Od6XAADU9ynCPSZuxaXfai059Fl03etl2MutXQxytyysa9vJzQR61CP6P6Em5px3OeB4B1l6bPbRvmklgni6qeKxc0OzNc07nA+HiO7wxHGq2Jr5fgsfVR3JHXfGFgvdws3KNBe29IxqweVO3jY1k6U45pRv4X28CUw7Z6ngN4YWMPzg0ZvtHX1qRVdxbbBsVJFVNbmZI5gsTYgOBJOl7kW3LlrNqauJnXyUdqfeR1g65rTucWWsN+6+nEjesdFUnq+7Vm3TUoaLv0XDwJ7EMEgnLTNEyQt3FzQSOz0di7WtAFhoBuCr2ObXtgbTvawysnOhb52rQW2bbUkkC2i5avauppy19XStZA4gF7JM7o77swtr3f/CVKpJLy19A61OLfnp6stMsQcC1wBB3gi4PcVCVGwlE83NOwH9EuaPBhAXpjGPujkjgp4+tnkBcGl2VjWD8tzrHS+629eeF4/Iaj4NVRNjlLc7HMdmY9oNja4BBHI/7oxqRWaLt4ibpSeWSvw20ue1DsfSQm8dPGCNxIzEd7ybKYVSp9rqicyspqUOfFI9jnOkswWNm2NrlxsTbhprqpTZnaH4Ux+ZhjlicWSRk3s4cjxH+R9KVKdT9U/W4pVKV8sNPCyJlERQPQEREAREQBRuOYGyqjyv0I81/Fp+8cwpJEBjWJ4Y+nkMcgsRuPAjg4HiFbNkNj72nqB2sjPqc4ewd5Vwq8OjlLTIwOLDdt+B/jh2BdKzcBERYAREQBERAeNbSiSN8btz2uafQQQfaqF0fh0s7esHyOEw6/PdI+5H6jQFoa84qZrSS1rWlxu4gAXPM23lWhVywlHn79CE6WacZcvP2zOZqUnEnUVvIfUtqjyyiMucPQXady7tqKZjMTZLUPlihkiyCWN7mZXh18rnN3NI9vYrx8Gbnz5W57WzWGa3K++y/s0LXtLXtDmneCAQe4qvWdU7cLP8Acj1XRq/G6/Yq+DYZRmqY+KqfPMxri0On6yzSMrvQPKC7duvxdUfQ/vBS1Lh8Ud+rjYy+/K1rfYF6ywtc0tcA5p3ggEHuKm6vzqWrtbcsqX8Nx0V77FUx78Rn+jxexi/WP/iR39Hj9jFaH0zSzIWtLLWykDLbgLbrI+naW5C1pba2UgZbcrbrLKrWtps7+hq6Ld9d429Sk4tiLgMPhdM6CnljBklacpJEbcrM/wCQDz7VzYYynGMRClcXsELwXl7ngu1JAe4m9gRe2mqvs1FG9uR7GuYLWaWgt03aEWX8joY25crGDICG2aBlB3gaaD0LdV0o2twa+/E0eHbknfin9uBm0eBPnqK6WFx66Cozxs0yOcC4kEHeSBYf/VJ7R4kK7DWTRh14ZWOmjabPblBDwOIIzXB5a8FeYqdrS4ta0Fxu4gAEnmbbyv5FSsaXFrWtLjdxAAJPMkb95381l4m7Ttta321MLC2i433vf76Mo7qHDp4wHV0rmvsMjqkkkk6Asdre/MK9sZYADgLLmZhMIdnEMYdvzBjc1+d7XXWo1amfa/iXpU8l7peBUuj/APnv9Ll+5f2k/Hk39Gb77VaIadrL5Gtbc3NgBc8Sbbz2oKdubPlbnIsXWGa3K++y2da8pO26t6GqotRjG+zv6noqps7+NcR/qP7NWtebKdocXBrQ51szgBc23XPFThPKpLmreaZScMzi+Tv5NFUpnEYzUkC5FM0gczdtgoCnq4J6OSasqHvqXCQCASubldqGMbCwi99N4I114rShTtDi8NbmIsXWGYjlffZeQw2IPLxGzOb3fkbmN993WuVeNdLhy8v3PPLDt8ee/b+xm+IutgNIbX+Mbpz8qXRWXaDbCmdRSCORr3yscxsQ1eXOGWxZvFidb8l0bYYE+Wmjjp2N8mVjsoytAaM17bhxU23DYg/rBGwP+fkbm+1a63lVg0pPm3v3GkKNRNxT4RV7dj2KHjMZpIMKEoJMUjS8AXIsAXCw32+5SG2m0EFRSGCnkbNLOWNYxhDj5wdc283dxUrtLhUk09G6Nt2xTZ3m4Fm6a6nXuUvBhsTHFzI2Ncd7msaCe8C6x0sbRk91d+ZnoZXnBaJ2Xha2hRsboGw18TqmSWOF8DYxNG9zAHtPmucNwI17+wqXwbC6M1THxVT55o2uLQZ+ss0jK7u8r2K0TQte0te0Oad4IBB7ivKlw+OO/VxsZffla1vsCm69421va3YbrDpTvpa9+0rmwO6s/pcv91eGzNS2OoxN7zZrJczjyAa8k6K3Q07WXytDbm5sALk7ybbz2r+NpGDNZjRn87yR5Xp57+Kw6yblpvb8G0aLSjrtfzueOFYpHURNliN2OvYkEHQkHQ9oXWvxDA1jQ1jQ1o3NaAAPQBuX7UHa+h6I3truERFgyEREAREQBERA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3318" name="Picture 6" descr="https://encrypted-tbn3.gstatic.com/images?q=tbn:ANd9GcSHH8qnSJZK1n475F09Ga3myybTQUS-T3snBanZmZvUbxoKI69DS0_JyaW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492896"/>
            <a:ext cx="4362981" cy="1800200"/>
          </a:xfrm>
          <a:prstGeom prst="rect">
            <a:avLst/>
          </a:prstGeom>
          <a:noFill/>
        </p:spPr>
      </p:pic>
      <p:sp>
        <p:nvSpPr>
          <p:cNvPr id="13320" name="AutoShape 8" descr="data:image/jpeg;base64,/9j/4AAQSkZJRgABAQAAAQABAAD/2wCEAAkGBg8GEBIQEBARExERERUSEBAXEBQQFBkPFRQhFRMUGRQZJygfGRkvGRIWHy8iJSc1My0sGB4xNTAqNSYrLCkBCQoKDgwOGg8PGTUkHyUpNTUyNTUwNS8xLCosNS8sKS81LTA1KSw0NS8pLCksNCwyKTQsLCwsKSksLCwsKSwsLP/AABEIAKcA+wMBIgACEQEDEQH/xAAcAAEBAQEBAQEBAQAAAAAAAAAABgQHBQMBCAL/xAA8EAABAwIBBgwFAwUAAwAAAAABAAIDBBEFBhIhMVPRBxQVM0FRYXOCkqKyEyIycYGRobEjQmJywRdSY//EABoBAQEBAQEBAQAAAAAAAAAAAAAEAgMFAQb/xAAtEQACAQIFAQgCAwEBAAAAAAAAAQIDUQQREjJxFBUhMTNBgdHwEyIFYbHhI//aAAwDAQACEQMRAD8A7FRUUTo4yY2aWNucxuvNC+/EItlH5G7koOaj7tvtC0LpKTzfecoQjpXcZ+IRbKPyN3JxCLZR+Ru5aEWdUrmt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mcYibHM8BoA+XQAAPpCrlJ43z7/D7Aq8I25vN+hDj4pU1kvX5KSg5qPu2+0LQs9BzUfdt9oWhSS3MuhtXAREWTYREQBERAEREAREQBERAEREAREQBERAEREAREQBERAEREAREQBSeN8+/w+wKsUnjfPv8AD7Aq8JvfBBj/AC1z8lJQc1H3bfaFoWeg5qPu2+0LQppbmWQ2rgIiLJsIiIAiIgCIiAIiIAiIgCIiAIiIAiIgCIiAIiIAiIgCIiAIiIApPG+ff4fYFWKTxvn3+H2BV4Te+CDH+WufkpKDmo+7b7QtCz0HNR9232haFNLcyyG1cBERZNhES9kARfKoqWUrS57mtaNbnODR+pXh1OXuHUps6paf9WveP1AW405z2rMxKcY+LKFF5OHZVUWLENhqYnOOpmdmu8psV6t1mUXF5NZGk0/A/URF8PoREQBERAEREAREQBERAEREAREQBERAEREAUnjfPv8AD7AqxSeN8+/w+wKvCb3wQY/y1z8lJQc1H3bfaFoWeg5qPu2+0LQppbmWQ2rgIiLJsLycexwYS0Boz5n83He33c7qaF6pUHHPyrUSzHSC4sj7ImmzbffSfyqcNSVSWcvBEWNxDow/XxZjmoJcVd8SoeXu6B/aOxrdQWlnB6awXkd8NvUBd24KlwWlDiXkfSbD767r645jIwpmgZ0hHyt6LdZ7FZLE1NX46SPOpYaH43WrM5/imQNNSaf6ht0l9v4XoZM5UOwdwhmmdLDoDXOcHvZ4tbm9h1KWyjrpsRcTK9zupt7NH2bqClahlt+pek8K6sMqjzJ8PjVGeUV3H9LscHC41HUexf6UNwT4+/FaR0Mji59M8NBOkmJwuy/2s4fgK3LrL85VpunNwfofpIyUlmj/AEimsQ4QsPw8lvxTI4axG3PHm1fuscXClQPNiJm9pjuP2K6LC1ms1FnB4uink5osUWLDsXgxaP4kMjXsGgkHUQLkEHUbFS7eF3C3yfCa+Zzi/MbmwuILi7NFj0gnUuSpybay8Dt+SOWeZaovlNUtpmlz3BrRrcSGgfkqarOErD6Q2D3yH/BhI/U2X2FKdTYszNStTp75ZFUikKbhQoJzZxlZ2uZceklVNNVsrWB8bmvY4XDmkEH8r7Uo1Ke9ZHynXp1Nksz7IvNxbKGmwMAzytZfU3W4/Zo0qefwq0LTYNnI68wD+SvsMPVqLOMWz5UxFKm8pSSLNFP4TlxRYy4Mjls92hrHtLCT1DoJWzFcpKXBOfmawkXDdJcR15o02WXSqKWlxeZpVqbjqUlkeoijZeFShYbATO7QwD+StWH8I1BXuDc90ZOgZ7c0X/2FwurwtZLNxZzWLoN5KaKhF+A5yKYpP1ERAFJ43z7/AA+wKsUnjfPv8PsCrwm98EGP8tc/JSUHNR9232haFnoOaj7tvtC0KaW5lkNq4CIiybPlVX+G/N+rNdm/e2j91zrJyYCNt+oLpJXJMXLsnamWE6G5xfGegxuN22+2r8L1P4/KWqB438omtM/QsIMTNJfNI06xrC8rFaz45LnG5PSp0Y7fpWijZLjRswWb/dIfpH56T2L0Y0I03rZ4sq0prQjycSYZrlrXG2k2BNh221KdqG3XXGtjw2MRs+kAlzjrJ6XOXLMQe173uboaXuLR/jfQqaFXXn3Hx0vxtPMseBgET1XV8OO/3zjb/q9zhZxOWhp4o2Ehkz3CRw0aGi4Zft0nwr/fBPgxoKR87hZ1S/Ob3LBZh/JLj9iFT19PSZQNkppDHKGkCSPPBc12tpsNLTp0Lwq9aKxTnlmk/wDh+nVKUsPozybRxLJqOiq5rVsz4o7aC0a3dRdY5o/C6D/44w7Fo8+lqH9j2yNmbftH/LheNlJwTMoI5JoKoNYwFxZNYCw6PiD/AKFBYBj8+CTslgcQ7OF29D2k6WOHSCrZVHWWulNo8yFJUf0qwT/v1LzhNoqvJqiZHTTMioQ1sUjBomlmeTnkuA1W1i/WoTg4pG1WIxPk0RU4dUynoDYm5wPmzVX8POMZzqWkB1B07x2n5I/4f+oU7kfhr24XiVWAdUUAP+GeHy/yxQU5uSyfq/8AT0akFF5peC/w25VZYzZSykklsIP9KLoA6z1uXp4DhuDhgdWV13kAmNgka1vYXZt3H7aFI5P08OJ1McM83wY3ktMujQbfLr0a7D8rpbeBiB2kVkpHdsK9GrVp0oqnm48HmUqNSrJ1HFSf9k1lZT4VAxr6Coc5+dZ0Rz3fLb6gXAW09vSvX4J8YkbJPBpcz4Rla3qe0gaOq4P8LTU8EdJRC8le5g1Xc2Nov+SvfyayQpshXPldUXMubE10mZGBc3zR1kkD9FNVxNOVFwzcn/ZRSwtSNZVMlHg5FiGKyYnK6WVxL3uu4no7LdAGqyvsAyZwTGGNa2qe+UjSDIIX53TaMjevbyj4MqTHnGWNzoZXaXOaA5jj0ksPT2ghclyowN2S1QYHSxyEAOzmHVc6A4f2u0Xt2hdliI14qMJOLRxeHlQk5TipJnZMnMgYMnpnTB7pDa0WcBdgP1aRrPasOXmA0uIyxS1FXHTtYxzXXsXuF7tzR2Xd0HWpjCeEKpw/CHvcS+Vs4p6eV2nQWZ5vf6i0ar9Y6lI4Lh9RlpViMSF0j7vkleS6zBrcek69QXCFOprdSc8svUpnOn+NU4Q8fQr3R5OUosZqmQ/+wztwCksVlp2yv4sZDDozC8AO1aQQO26vqngzw3J+Ey1lVLZo0nOZECeprbEk9l1ymadrnOzAQ0uOYCbnNv8AKCeu1lXh6sZNuMm+SLEUZJJSilwd84N6p9Xh0JeSbF7Gk68xryG/sLfhU68zJnDuSaOCHpZE0O/2Iu79yV6a8KrJSnJq579GLjTinYIiLmdQpPG+ff4fYFWKTxvn3+H2BV4Te+CDH+WufkpKDmo+7b7QtCz0HNR9232haFNLcyyG1cBERZNn4dK8zHMCixtmbI1pLfoJF7dn2XqIVqMnF6o+JmcFNaZeBzCrwqkwd+bLHEx/QHk2Pa0u0EfZZanK6npBb4gNtTWC/wCltAXUqqhjrm5krGvaf7XNDh+6n6jg1wupNzTAH/GSRo/QFenDGwa/9E8zzHgGn+uWRyjF8rX4kCxvyRnWL/M77nq7F7WR2QE2OubNUsdHTDTmkZr5OoAa2s6ydY1da6ThuReH4Qc6KljDhqeRnu/Bdey9qy+1f5H9dFJZHSlgIxlqm82Z5oHNjLIi1jgwtjObnNabWac3RcDRo7FxLFOC7GaeV0rS2dznFxlZNmPLibknOsQfyu7WSy8+lWlT8CypRjU8TgLuD7H8Ts2WOQj/AOtU1zR6irTIrgkGDytqKx7ZJGEOjiaD8Nrxqc4n6iOgWtfrXSkstyxM5LLwOccNCLz8TimX3B7i+U2ITVEcLDEc1kRMzAfhsbYGx1abn8roOQmSnIWGMpKhjS94eahlw5pdITnNv0jNsFVIp82UZHGso+Beohe51DIySMm4ie7Me0dWdqcO02K8KPIDH6f5WQzNH+NSxrf0Dl/QNkVSxdRLJ95M8LTbzXccKouCbF614dL8OPSDnPm+Idd9Tbn91ZcJWROIZUuY6CWN0cbdFO4mP5z9T87SHHo02sF0SyWWHiZuSlY0sPBRcbnAGZCZQU3yNjnDeptU1rf0Dgt2EcDeIVzgal0cDL3cc74snbYDRf7ldxsllt4up6GFhIepIYrwc01Zh4oIiY/hnPjkPzH43S5/Xe5B/bUuXS8GONYZJeKIuI+mWKdrf0JIIX9AWRYhiJw7vE3PDwmcLp+CnGMXOdUOawgGxlmMrr9A0Xtp7UwngnxOCohdLFH8Js0ZkImaf6YeC6w6dAK7oi31dQz0lPxPwL9RFIVBERAFJ43z7/D7AqxSeN8+/wAPsCrwm98EGP8ALXPyUlBzUfdt9oWhZ6Dmo+7b7QtCmluZZDauAiIsmwiIgCIiAIiIAiIgCIiAIiIAiIgCIiAIiIAiIgCIiAIiIAiIgCk8b59/h9gVYpPG+ff4fYFXhN74IMf5a5+SkoOaj7tvtC0LPQc1H3bfaFoU0tzLIbVwERFk2EREAREQBERAEREAREQBERAEREAREQBERAEREAREQBERAEREAUnjfPv8PsCrFJ43z7/D7Aq8JvfBBj/LXPyUlBzUfdt9oWhZ6Dmo+7b7QtCmluZZDauAiIsmwiIgCIiAIiIAiIgCIiAIiIAiIgCIiAIiIAiIgCIiAIiIAiIgCk8b59/h9gVYpPG+ff4fYFXhN74IMf5a5+T16PGYI42Av0hjQRmu1gW6l9uXKfael+5EVTwcG882RLH1Essl99xy5T7T0v3Jy5T7T0v3Ii+dHC7PvaFSy++45cp9p6X7k5cp9p6X7kROjhdjtCpZffccuU+09L9ycuU+09L9yInRwux2hUsvvuOXKfael+5OXKfael+5ETo4XY7QqWX33HLlPtPS/cnLlPtPS/ciJ0cLsdoVLL77jlyn2npfuTlyn2npfuRE6OF2O0Kll99xy5T7T0v3Jy5T7T0v3IidHC7HaFSy++45cp9p6X7k5cp9p6X7kROjhdjtCpZffccuU+09L9ycuU+09L9yInRwux2hUsvvuOXKfael+5OXKfael+5ETo4XY7QqWX33HLlPtPS/cnLlPtPS/ciJ0cLsdoVLL77jlyn2npfuTlyn2npfuRE6OF2O0Kll99xy5T7T0v3Jy5T7T0v3IidHC7HaFSy++45cp9p6X7k5cp9p6X7kROjhdjtCpZffccuU+09L9yncVqmTzOc03BtY2I/tAX6i7UsNGm80zhXxc6scmkf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3975" y="-952500"/>
            <a:ext cx="2990850" cy="1990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322" name="AutoShape 10" descr="data:image/jpeg;base64,/9j/4AAQSkZJRgABAQAAAQABAAD/2wCEAAkGBg8GEBIQEBARExERERUSEBAXEBQQFBkPFRQhFRMUGRQZJygfGRkvGRIWHy8iJSc1My0sGB4xNTAqNSYrLCkBCQoKDgwOGg8PGTUkHyUpNTUyNTUwNS8xLCosNS8sKS81LTA1KSw0NS8pLCksNCwyKTQsLCwsKSksLCwsKSwsLP/AABEIAKcA+wMBIgACEQEDEQH/xAAcAAEBAQEBAQEBAQAAAAAAAAAABgQHBQMBCAL/xAA8EAABAwIBBgwFAwUAAwAAAAABAAIDBBEFBhIhMVPRBxQVM0FRYXOCkqKyEyIycYGRobEjQmJywRdSY//EABoBAQEBAQEBAQAAAAAAAAAAAAAEAgMFAQb/xAAtEQACAQIFAQgCAwEBAAAAAAAAAQIDUQQREjJxFBUhMTNBgdHwEyIFYbHhI//aAAwDAQACEQMRAD8A7FRUUTo4yY2aWNucxuvNC+/EItlH5G7koOaj7tvtC0LpKTzfecoQjpXcZ+IRbKPyN3JxCLZR+Ru5aEWdUrmt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mcYibHM8BoA+XQAAPpCrlJ43z7/D7Aq8I25vN+hDj4pU1kvX5KSg5qPu2+0LQs9BzUfdt9oWhSS3MuhtXAREWTYREQBERAEREAREQBERAEREAREQBERAEREAREQBERAEREAREQBSeN8+/w+wKsUnjfPv8AD7Aq8JvfBBj/AC1z8lJQc1H3bfaFoWeg5qPu2+0LQppbmWQ2rgIiLJsIiIAiIgCIiAIiIAiIgCIiAIiIAiIgCIiAIiIAiIgCIiAIiIApPG+ff4fYFWKTxvn3+H2BV4Te+CDH+WufkpKDmo+7b7QtCz0HNR9232haFNLcyyG1cBERZNhES9kARfKoqWUrS57mtaNbnODR+pXh1OXuHUps6paf9WveP1AW405z2rMxKcY+LKFF5OHZVUWLENhqYnOOpmdmu8psV6t1mUXF5NZGk0/A/URF8PoREQBERAEREAREQBERAEREAREQBERAEREAUnjfPv8AD7AqxSeN8+/w+wKvCb3wQY/y1z8lJQc1H3bfaFoWeg5qPu2+0LQppbmWQ2rgIiLJsLycexwYS0Boz5n83He33c7qaF6pUHHPyrUSzHSC4sj7ImmzbffSfyqcNSVSWcvBEWNxDow/XxZjmoJcVd8SoeXu6B/aOxrdQWlnB6awXkd8NvUBd24KlwWlDiXkfSbD767r645jIwpmgZ0hHyt6LdZ7FZLE1NX46SPOpYaH43WrM5/imQNNSaf6ht0l9v4XoZM5UOwdwhmmdLDoDXOcHvZ4tbm9h1KWyjrpsRcTK9zupt7NH2bqClahlt+pek8K6sMqjzJ8PjVGeUV3H9LscHC41HUexf6UNwT4+/FaR0Mji59M8NBOkmJwuy/2s4fgK3LrL85VpunNwfofpIyUlmj/AEimsQ4QsPw8lvxTI4axG3PHm1fuscXClQPNiJm9pjuP2K6LC1ms1FnB4uink5osUWLDsXgxaP4kMjXsGgkHUQLkEHUbFS7eF3C3yfCa+Zzi/MbmwuILi7NFj0gnUuSpybay8Dt+SOWeZaovlNUtpmlz3BrRrcSGgfkqarOErD6Q2D3yH/BhI/U2X2FKdTYszNStTp75ZFUikKbhQoJzZxlZ2uZceklVNNVsrWB8bmvY4XDmkEH8r7Uo1Ke9ZHynXp1Nksz7IvNxbKGmwMAzytZfU3W4/Zo0qefwq0LTYNnI68wD+SvsMPVqLOMWz5UxFKm8pSSLNFP4TlxRYy4Mjls92hrHtLCT1DoJWzFcpKXBOfmawkXDdJcR15o02WXSqKWlxeZpVqbjqUlkeoijZeFShYbATO7QwD+StWH8I1BXuDc90ZOgZ7c0X/2FwurwtZLNxZzWLoN5KaKhF+A5yKYpP1ERAFJ43z7/AA+wKsUnjfPv8PsCrwm98EGP8tc/JSUHNR9232haFnoOaj7tvtC0KaW5lkNq4CIiybPlVX+G/N+rNdm/e2j91zrJyYCNt+oLpJXJMXLsnamWE6G5xfGegxuN22+2r8L1P4/KWqB438omtM/QsIMTNJfNI06xrC8rFaz45LnG5PSp0Y7fpWijZLjRswWb/dIfpH56T2L0Y0I03rZ4sq0prQjycSYZrlrXG2k2BNh221KdqG3XXGtjw2MRs+kAlzjrJ6XOXLMQe173uboaXuLR/jfQqaFXXn3Hx0vxtPMseBgET1XV8OO/3zjb/q9zhZxOWhp4o2Ehkz3CRw0aGi4Zft0nwr/fBPgxoKR87hZ1S/Ob3LBZh/JLj9iFT19PSZQNkppDHKGkCSPPBc12tpsNLTp0Lwq9aKxTnlmk/wDh+nVKUsPozybRxLJqOiq5rVsz4o7aC0a3dRdY5o/C6D/44w7Fo8+lqH9j2yNmbftH/LheNlJwTMoI5JoKoNYwFxZNYCw6PiD/AKFBYBj8+CTslgcQ7OF29D2k6WOHSCrZVHWWulNo8yFJUf0qwT/v1LzhNoqvJqiZHTTMioQ1sUjBomlmeTnkuA1W1i/WoTg4pG1WIxPk0RU4dUynoDYm5wPmzVX8POMZzqWkB1B07x2n5I/4f+oU7kfhr24XiVWAdUUAP+GeHy/yxQU5uSyfq/8AT0akFF5peC/w25VZYzZSykklsIP9KLoA6z1uXp4DhuDhgdWV13kAmNgka1vYXZt3H7aFI5P08OJ1McM83wY3ktMujQbfLr0a7D8rpbeBiB2kVkpHdsK9GrVp0oqnm48HmUqNSrJ1HFSf9k1lZT4VAxr6Coc5+dZ0Rz3fLb6gXAW09vSvX4J8YkbJPBpcz4Rla3qe0gaOq4P8LTU8EdJRC8le5g1Xc2Nov+SvfyayQpshXPldUXMubE10mZGBc3zR1kkD9FNVxNOVFwzcn/ZRSwtSNZVMlHg5FiGKyYnK6WVxL3uu4no7LdAGqyvsAyZwTGGNa2qe+UjSDIIX53TaMjevbyj4MqTHnGWNzoZXaXOaA5jj0ksPT2ghclyowN2S1QYHSxyEAOzmHVc6A4f2u0Xt2hdliI14qMJOLRxeHlQk5TipJnZMnMgYMnpnTB7pDa0WcBdgP1aRrPasOXmA0uIyxS1FXHTtYxzXXsXuF7tzR2Xd0HWpjCeEKpw/CHvcS+Vs4p6eV2nQWZ5vf6i0ar9Y6lI4Lh9RlpViMSF0j7vkleS6zBrcek69QXCFOprdSc8svUpnOn+NU4Q8fQr3R5OUosZqmQ/+wztwCksVlp2yv4sZDDozC8AO1aQQO26vqngzw3J+Ey1lVLZo0nOZECeprbEk9l1ymadrnOzAQ0uOYCbnNv8AKCeu1lXh6sZNuMm+SLEUZJJSilwd84N6p9Xh0JeSbF7Gk68xryG/sLfhU68zJnDuSaOCHpZE0O/2Iu79yV6a8KrJSnJq579GLjTinYIiLmdQpPG+ff4fYFWKTxvn3+H2BV4Te+CDH+WufkpKDmo+7b7QtCz0HNR9232haFNLcyyG1cBERZNn4dK8zHMCixtmbI1pLfoJF7dn2XqIVqMnF6o+JmcFNaZeBzCrwqkwd+bLHEx/QHk2Pa0u0EfZZanK6npBb4gNtTWC/wCltAXUqqhjrm5krGvaf7XNDh+6n6jg1wupNzTAH/GSRo/QFenDGwa/9E8zzHgGn+uWRyjF8rX4kCxvyRnWL/M77nq7F7WR2QE2OubNUsdHTDTmkZr5OoAa2s6ydY1da6ThuReH4Qc6KljDhqeRnu/Bdey9qy+1f5H9dFJZHSlgIxlqm82Z5oHNjLIi1jgwtjObnNabWac3RcDRo7FxLFOC7GaeV0rS2dznFxlZNmPLibknOsQfyu7WSy8+lWlT8CypRjU8TgLuD7H8Ts2WOQj/AOtU1zR6irTIrgkGDytqKx7ZJGEOjiaD8Nrxqc4n6iOgWtfrXSkstyxM5LLwOccNCLz8TimX3B7i+U2ITVEcLDEc1kRMzAfhsbYGx1abn8roOQmSnIWGMpKhjS94eahlw5pdITnNv0jNsFVIp82UZHGso+Beohe51DIySMm4ie7Me0dWdqcO02K8KPIDH6f5WQzNH+NSxrf0Dl/QNkVSxdRLJ95M8LTbzXccKouCbF614dL8OPSDnPm+Idd9Tbn91ZcJWROIZUuY6CWN0cbdFO4mP5z9T87SHHo02sF0SyWWHiZuSlY0sPBRcbnAGZCZQU3yNjnDeptU1rf0Dgt2EcDeIVzgal0cDL3cc74snbYDRf7ldxsllt4up6GFhIepIYrwc01Zh4oIiY/hnPjkPzH43S5/Xe5B/bUuXS8GONYZJeKIuI+mWKdrf0JIIX9AWRYhiJw7vE3PDwmcLp+CnGMXOdUOawgGxlmMrr9A0Xtp7UwngnxOCohdLFH8Js0ZkImaf6YeC6w6dAK7oi31dQz0lPxPwL9RFIVBERAFJ43z7/D7AqxSeN8+/wAPsCrwm98EGP8ALXPyUlBzUfdt9oWhZ6Dmo+7b7QtCmluZZDauAiIsmwiIgCIiAIiIAiIgCIiAIiIAiIgCIiAIiIAiIgCIiAIiIAiIgCk8b59/h9gVYpPG+ff4fYFXhN74IMf5a5+SkoOaj7tvtC0LPQc1H3bfaFoU0tzLIbVwERFk2EREAREQBERAEREAREQBERAEREAREQBERAEREAREQBERAEREAUnjfPv8PsCrFJ43z7/D7Aq8JvfBBj/LXPyUlBzUfdt9oWhZ6Dmo+7b7QtCmluZZDauAiIsmwiIgCIiAIiIAiIgCIiAIiIAiIgCIiAIiIAiIgCIiAIiIAiIgCk8b59/h9gVYpPG+ff4fYFXhN74IMf5a5+T16PGYI42Av0hjQRmu1gW6l9uXKfael+5EVTwcG882RLH1Essl99xy5T7T0v3Jy5T7T0v3Ii+dHC7PvaFSy++45cp9p6X7k5cp9p6X7kROjhdjtCpZffccuU+09L9ycuU+09L9yInRwux2hUsvvuOXKfael+5OXKfael+5ETo4XY7QqWX33HLlPtPS/cnLlPtPS/ciJ0cLsdoVLL77jlyn2npfuTlyn2npfuRE6OF2O0Kll99xy5T7T0v3Jy5T7T0v3IidHC7HaFSy++45cp9p6X7k5cp9p6X7kROjhdjtCpZffccuU+09L9ycuU+09L9yInRwux2hUsvvuOXKfael+5OXKfael+5ETo4XY7QqWX33HLlPtPS/cnLlPtPS/ciJ0cLsdoVLL77jlyn2npfuTlyn2npfuRE6OF2O0Kll99xy5T7T0v3Jy5T7T0v3IidHC7HaFSy++45cp9p6X7k5cp9p6X7kROjhdjtCpZffccuU+09L9yncVqmTzOc03BtY2I/tAX6i7UsNGm80zhXxc6scmkf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3975" y="-952500"/>
            <a:ext cx="2990850" cy="1990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324" name="AutoShape 12" descr="data:image/jpeg;base64,/9j/4AAQSkZJRgABAQAAAQABAAD/2wCEAAkGBg8GEBIQEBARExERERUSEBAXEBQQFBkPFRQhFRMUGRQZJygfGRkvGRIWHy8iJSc1My0sGB4xNTAqNSYrLCkBCQoKDgwOGg8PGTUkHyUpNTUyNTUwNS8xLCosNS8sKS81LTA1KSw0NS8pLCksNCwyKTQsLCwsKSksLCwsKSwsLP/AABEIAKcA+wMBIgACEQEDEQH/xAAcAAEBAQEBAQEBAQAAAAAAAAAABgQHBQMBCAL/xAA8EAABAwIBBgwFAwUAAwAAAAABAAIDBBEFBhIhMVPRBxQVM0FRYXOCkqKyEyIycYGRobEjQmJywRdSY//EABoBAQEBAQEBAQAAAAAAAAAAAAAEAgMFAQb/xAAtEQACAQIFAQgCAwEBAAAAAAAAAQIDUQQREjJxFBUhMTNBgdHwEyIFYbHhI//aAAwDAQACEQMRAD8A7FRUUTo4yY2aWNucxuvNC+/EItlH5G7koOaj7tvtC0LpKTzfecoQjpXcZ+IRbKPyN3JxCLZR+Ru5aEWdUrmt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cQi2UfkbuWhE1SuNEbGfiEWyj8jdymcYibHM8BoA+XQAAPpCrlJ43z7/D7Aq8I25vN+hDj4pU1kvX5KSg5qPu2+0LQs9BzUfdt9oWhSS3MuhtXAREWTYREQBERAEREAREQBERAEREAREQBERAEREAREQBERAEREAREQBSeN8+/w+wKsUnjfPv8AD7Aq8JvfBBj/AC1z8lJQc1H3bfaFoWeg5qPu2+0LQppbmWQ2rgIiLJsIiIAiIgCIiAIiIAiIgCIiAIiIAiIgCIiAIiIAiIgCIiAIiIApPG+ff4fYFWKTxvn3+H2BV4Te+CDH+WufkpKDmo+7b7QtCz0HNR9232haFNLcyyG1cBERZNhES9kARfKoqWUrS57mtaNbnODR+pXh1OXuHUps6paf9WveP1AW405z2rMxKcY+LKFF5OHZVUWLENhqYnOOpmdmu8psV6t1mUXF5NZGk0/A/URF8PoREQBERAEREAREQBERAEREAREQBERAEREAUnjfPv8AD7AqxSeN8+/w+wKvCb3wQY/y1z8lJQc1H3bfaFoWeg5qPu2+0LQppbmWQ2rgIiLJsLycexwYS0Boz5n83He33c7qaF6pUHHPyrUSzHSC4sj7ImmzbffSfyqcNSVSWcvBEWNxDow/XxZjmoJcVd8SoeXu6B/aOxrdQWlnB6awXkd8NvUBd24KlwWlDiXkfSbD767r645jIwpmgZ0hHyt6LdZ7FZLE1NX46SPOpYaH43WrM5/imQNNSaf6ht0l9v4XoZM5UOwdwhmmdLDoDXOcHvZ4tbm9h1KWyjrpsRcTK9zupt7NH2bqClahlt+pek8K6sMqjzJ8PjVGeUV3H9LscHC41HUexf6UNwT4+/FaR0Mji59M8NBOkmJwuy/2s4fgK3LrL85VpunNwfofpIyUlmj/AEimsQ4QsPw8lvxTI4axG3PHm1fuscXClQPNiJm9pjuP2K6LC1ms1FnB4uink5osUWLDsXgxaP4kMjXsGgkHUQLkEHUbFS7eF3C3yfCa+Zzi/MbmwuILi7NFj0gnUuSpybay8Dt+SOWeZaovlNUtpmlz3BrRrcSGgfkqarOErD6Q2D3yH/BhI/U2X2FKdTYszNStTp75ZFUikKbhQoJzZxlZ2uZceklVNNVsrWB8bmvY4XDmkEH8r7Uo1Ke9ZHynXp1Nksz7IvNxbKGmwMAzytZfU3W4/Zo0qefwq0LTYNnI68wD+SvsMPVqLOMWz5UxFKm8pSSLNFP4TlxRYy4Mjls92hrHtLCT1DoJWzFcpKXBOfmawkXDdJcR15o02WXSqKWlxeZpVqbjqUlkeoijZeFShYbATO7QwD+StWH8I1BXuDc90ZOgZ7c0X/2FwurwtZLNxZzWLoN5KaKhF+A5yKYpP1ERAFJ43z7/AA+wKsUnjfPv8PsCrwm98EGP8tc/JSUHNR9232haFnoOaj7tvtC0KaW5lkNq4CIiybPlVX+G/N+rNdm/e2j91zrJyYCNt+oLpJXJMXLsnamWE6G5xfGegxuN22+2r8L1P4/KWqB438omtM/QsIMTNJfNI06xrC8rFaz45LnG5PSp0Y7fpWijZLjRswWb/dIfpH56T2L0Y0I03rZ4sq0prQjycSYZrlrXG2k2BNh221KdqG3XXGtjw2MRs+kAlzjrJ6XOXLMQe173uboaXuLR/jfQqaFXXn3Hx0vxtPMseBgET1XV8OO/3zjb/q9zhZxOWhp4o2Ehkz3CRw0aGi4Zft0nwr/fBPgxoKR87hZ1S/Ob3LBZh/JLj9iFT19PSZQNkppDHKGkCSPPBc12tpsNLTp0Lwq9aKxTnlmk/wDh+nVKUsPozybRxLJqOiq5rVsz4o7aC0a3dRdY5o/C6D/44w7Fo8+lqH9j2yNmbftH/LheNlJwTMoI5JoKoNYwFxZNYCw6PiD/AKFBYBj8+CTslgcQ7OF29D2k6WOHSCrZVHWWulNo8yFJUf0qwT/v1LzhNoqvJqiZHTTMioQ1sUjBomlmeTnkuA1W1i/WoTg4pG1WIxPk0RU4dUynoDYm5wPmzVX8POMZzqWkB1B07x2n5I/4f+oU7kfhr24XiVWAdUUAP+GeHy/yxQU5uSyfq/8AT0akFF5peC/w25VZYzZSykklsIP9KLoA6z1uXp4DhuDhgdWV13kAmNgka1vYXZt3H7aFI5P08OJ1McM83wY3ktMujQbfLr0a7D8rpbeBiB2kVkpHdsK9GrVp0oqnm48HmUqNSrJ1HFSf9k1lZT4VAxr6Coc5+dZ0Rz3fLb6gXAW09vSvX4J8YkbJPBpcz4Rla3qe0gaOq4P8LTU8EdJRC8le5g1Xc2Nov+SvfyayQpshXPldUXMubE10mZGBc3zR1kkD9FNVxNOVFwzcn/ZRSwtSNZVMlHg5FiGKyYnK6WVxL3uu4no7LdAGqyvsAyZwTGGNa2qe+UjSDIIX53TaMjevbyj4MqTHnGWNzoZXaXOaA5jj0ksPT2ghclyowN2S1QYHSxyEAOzmHVc6A4f2u0Xt2hdliI14qMJOLRxeHlQk5TipJnZMnMgYMnpnTB7pDa0WcBdgP1aRrPasOXmA0uIyxS1FXHTtYxzXXsXuF7tzR2Xd0HWpjCeEKpw/CHvcS+Vs4p6eV2nQWZ5vf6i0ar9Y6lI4Lh9RlpViMSF0j7vkleS6zBrcek69QXCFOprdSc8svUpnOn+NU4Q8fQr3R5OUosZqmQ/+wztwCksVlp2yv4sZDDozC8AO1aQQO26vqngzw3J+Ey1lVLZo0nOZECeprbEk9l1ymadrnOzAQ0uOYCbnNv8AKCeu1lXh6sZNuMm+SLEUZJJSilwd84N6p9Xh0JeSbF7Gk68xryG/sLfhU68zJnDuSaOCHpZE0O/2Iu79yV6a8KrJSnJq579GLjTinYIiLmdQpPG+ff4fYFWKTxvn3+H2BV4Te+CDH+WufkpKDmo+7b7QtCz0HNR9232haFNLcyyG1cBERZNn4dK8zHMCixtmbI1pLfoJF7dn2XqIVqMnF6o+JmcFNaZeBzCrwqkwd+bLHEx/QHk2Pa0u0EfZZanK6npBb4gNtTWC/wCltAXUqqhjrm5krGvaf7XNDh+6n6jg1wupNzTAH/GSRo/QFenDGwa/9E8zzHgGn+uWRyjF8rX4kCxvyRnWL/M77nq7F7WR2QE2OubNUsdHTDTmkZr5OoAa2s6ydY1da6ThuReH4Qc6KljDhqeRnu/Bdey9qy+1f5H9dFJZHSlgIxlqm82Z5oHNjLIi1jgwtjObnNabWac3RcDRo7FxLFOC7GaeV0rS2dznFxlZNmPLibknOsQfyu7WSy8+lWlT8CypRjU8TgLuD7H8Ts2WOQj/AOtU1zR6irTIrgkGDytqKx7ZJGEOjiaD8Nrxqc4n6iOgWtfrXSkstyxM5LLwOccNCLz8TimX3B7i+U2ITVEcLDEc1kRMzAfhsbYGx1abn8roOQmSnIWGMpKhjS94eahlw5pdITnNv0jNsFVIp82UZHGso+Beohe51DIySMm4ie7Me0dWdqcO02K8KPIDH6f5WQzNH+NSxrf0Dl/QNkVSxdRLJ95M8LTbzXccKouCbF614dL8OPSDnPm+Idd9Tbn91ZcJWROIZUuY6CWN0cbdFO4mP5z9T87SHHo02sF0SyWWHiZuSlY0sPBRcbnAGZCZQU3yNjnDeptU1rf0Dgt2EcDeIVzgal0cDL3cc74snbYDRf7ldxsllt4up6GFhIepIYrwc01Zh4oIiY/hnPjkPzH43S5/Xe5B/bUuXS8GONYZJeKIuI+mWKdrf0JIIX9AWRYhiJw7vE3PDwmcLp+CnGMXOdUOawgGxlmMrr9A0Xtp7UwngnxOCohdLFH8Js0ZkImaf6YeC6w6dAK7oi31dQz0lPxPwL9RFIVBERAFJ43z7/D7AqxSeN8+/wAPsCrwm98EGP8ALXPyUlBzUfdt9oWhZ6Dmo+7b7QtCmluZZDauAiIsmwiIgCIiAIiIAiIgCIiAIiIAiIgCIiAIiIAiIgCIiAIiIAiIgCk8b59/h9gVYpPG+ff4fYFXhN74IMf5a5+SkoOaj7tvtC0LPQc1H3bfaFoU0tzLIbVwERFk2EREAREQBERAEREAREQBERAEREAREQBERAEREAREQBERAEREAUnjfPv8PsCrFJ43z7/D7Aq8JvfBBj/LXPyUlBzUfdt9oWhZ6Dmo+7b7QtCmluZZDauAiIsmwiIgCIiAIiIAiIgCIiAIiIAiIgCIiAIiIAiIgCIiAIiIAiIgCk8b59/h9gVYpPG+ff4fYFXhN74IMf5a5+T16PGYI42Av0hjQRmu1gW6l9uXKfael+5EVTwcG882RLH1Essl99xy5T7T0v3Jy5T7T0v3Ii+dHC7PvaFSy++45cp9p6X7k5cp9p6X7kROjhdjtCpZffccuU+09L9ycuU+09L9yInRwux2hUsvvuOXKfael+5OXKfael+5ETo4XY7QqWX33HLlPtPS/cnLlPtPS/ciJ0cLsdoVLL77jlyn2npfuTlyn2npfuRE6OF2O0Kll99xy5T7T0v3Jy5T7T0v3IidHC7HaFSy++45cp9p6X7k5cp9p6X7kROjhdjtCpZffccuU+09L9ycuU+09L9yInRwux2hUsvvuOXKfael+5OXKfael+5ETo4XY7QqWX33HLlPtPS/cnLlPtPS/ciJ0cLsdoVLL77jlyn2npfuTlyn2npfuRE6OF2O0Kll99xy5T7T0v3Jy5T7T0v3IidHC7HaFSy++45cp9p6X7k5cp9p6X7kROjhdjtCpZffccuU+09L9yncVqmTzOc03BtY2I/tAX6i7UsNGm80zhXxc6scmkf/2Q=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53975" y="-952500"/>
            <a:ext cx="2990850" cy="1990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1" name="10 Imagen" descr="untitled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148064" y="2420888"/>
            <a:ext cx="3384376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TRABAJO EN EQUIP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220072" y="2978696"/>
            <a:ext cx="3888432" cy="387930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512168"/>
          </a:xfrm>
        </p:spPr>
        <p:txBody>
          <a:bodyPr/>
          <a:lstStyle/>
          <a:p>
            <a:pPr lvl="0"/>
            <a:r>
              <a:rPr lang="es-MX" altLang="es-MX" sz="4800" dirty="0" smtClean="0"/>
              <a:t>Compromiso </a:t>
            </a:r>
            <a:r>
              <a:rPr lang="es-MX" altLang="es-MX" sz="4800" dirty="0"/>
              <a:t>de Aspel: </a:t>
            </a:r>
            <a:r>
              <a:rPr lang="es-MX" altLang="es-MX" sz="4800" dirty="0" smtClean="0"/>
              <a:t/>
            </a:r>
            <a:br>
              <a:rPr lang="es-MX" altLang="es-MX" sz="4800" dirty="0" smtClean="0"/>
            </a:br>
            <a:r>
              <a:rPr lang="es-MX" altLang="es-MX" sz="4800" dirty="0" smtClean="0"/>
              <a:t>generar </a:t>
            </a:r>
            <a:r>
              <a:rPr lang="es-MX" altLang="es-MX" sz="4800" dirty="0"/>
              <a:t>negocio </a:t>
            </a:r>
            <a:r>
              <a:rPr lang="es-MX" altLang="es-MX" sz="4800" dirty="0" smtClean="0"/>
              <a:t>constante</a:t>
            </a:r>
            <a:endParaRPr lang="es-MX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2852936"/>
            <a:ext cx="8686800" cy="3273227"/>
          </a:xfrm>
        </p:spPr>
        <p:txBody>
          <a:bodyPr>
            <a:normAutofit/>
          </a:bodyPr>
          <a:lstStyle/>
          <a:p>
            <a:pPr lvl="1"/>
            <a:r>
              <a:rPr lang="es-MX" dirty="0" smtClean="0">
                <a:solidFill>
                  <a:srgbClr val="002060"/>
                </a:solidFill>
              </a:rPr>
              <a:t>Nuevas versiones.</a:t>
            </a:r>
            <a:endParaRPr lang="es-MX" dirty="0">
              <a:solidFill>
                <a:srgbClr val="002060"/>
              </a:solidFill>
            </a:endParaRPr>
          </a:p>
          <a:p>
            <a:pPr lvl="1"/>
            <a:r>
              <a:rPr lang="es-MX" dirty="0">
                <a:solidFill>
                  <a:srgbClr val="002060"/>
                </a:solidFill>
              </a:rPr>
              <a:t>Nuevos </a:t>
            </a:r>
            <a:r>
              <a:rPr lang="es-MX" dirty="0" smtClean="0">
                <a:solidFill>
                  <a:srgbClr val="002060"/>
                </a:solidFill>
              </a:rPr>
              <a:t>servicios.</a:t>
            </a:r>
            <a:endParaRPr lang="es-MX" dirty="0">
              <a:solidFill>
                <a:srgbClr val="002060"/>
              </a:solidFill>
            </a:endParaRPr>
          </a:p>
          <a:p>
            <a:pPr lvl="1"/>
            <a:r>
              <a:rPr lang="es-MX" dirty="0">
                <a:solidFill>
                  <a:srgbClr val="002060"/>
                </a:solidFill>
              </a:rPr>
              <a:t>Nuevos </a:t>
            </a:r>
            <a:r>
              <a:rPr lang="es-MX" dirty="0" smtClean="0">
                <a:solidFill>
                  <a:srgbClr val="002060"/>
                </a:solidFill>
              </a:rPr>
              <a:t>mercados.</a:t>
            </a:r>
            <a:endParaRPr lang="es-MX" dirty="0">
              <a:solidFill>
                <a:srgbClr val="002060"/>
              </a:solidFill>
            </a:endParaRPr>
          </a:p>
          <a:p>
            <a:pPr lvl="1"/>
            <a:r>
              <a:rPr lang="es-MX" dirty="0">
                <a:solidFill>
                  <a:srgbClr val="002060"/>
                </a:solidFill>
              </a:rPr>
              <a:t>Nuevas </a:t>
            </a:r>
            <a:r>
              <a:rPr lang="es-MX" dirty="0" smtClean="0">
                <a:solidFill>
                  <a:srgbClr val="002060"/>
                </a:solidFill>
              </a:rPr>
              <a:t>alianzas.</a:t>
            </a:r>
          </a:p>
          <a:p>
            <a:pPr lvl="1"/>
            <a:r>
              <a:rPr lang="es-MX" dirty="0">
                <a:solidFill>
                  <a:srgbClr val="002060"/>
                </a:solidFill>
              </a:rPr>
              <a:t>Robustecer nuestra </a:t>
            </a:r>
            <a:r>
              <a:rPr lang="es-MX" dirty="0" smtClean="0">
                <a:solidFill>
                  <a:srgbClr val="002060"/>
                </a:solidFill>
              </a:rPr>
              <a:t>infraestructura.</a:t>
            </a:r>
            <a:endParaRPr lang="es-MX" sz="2800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sz="2800" dirty="0">
              <a:solidFill>
                <a:srgbClr val="002060"/>
              </a:solidFill>
            </a:endParaRPr>
          </a:p>
          <a:p>
            <a:pPr>
              <a:buNone/>
            </a:pPr>
            <a:endParaRPr lang="es-MX" altLang="es-MX" sz="2800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512168"/>
          </a:xfrm>
        </p:spPr>
        <p:txBody>
          <a:bodyPr/>
          <a:lstStyle/>
          <a:p>
            <a:r>
              <a:rPr lang="es-MX" altLang="es-MX" sz="4800" dirty="0" smtClean="0"/>
              <a:t>Reto del Canal </a:t>
            </a:r>
            <a:endParaRPr lang="es-MX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 lvl="1"/>
            <a:r>
              <a:rPr lang="es-MX" dirty="0" smtClean="0">
                <a:solidFill>
                  <a:srgbClr val="002060"/>
                </a:solidFill>
              </a:rPr>
              <a:t>Mayor captación.</a:t>
            </a:r>
            <a:endParaRPr lang="es-MX" dirty="0">
              <a:solidFill>
                <a:srgbClr val="002060"/>
              </a:solidFill>
            </a:endParaRPr>
          </a:p>
          <a:p>
            <a:pPr lvl="1"/>
            <a:r>
              <a:rPr lang="es-MX" dirty="0">
                <a:solidFill>
                  <a:srgbClr val="002060"/>
                </a:solidFill>
              </a:rPr>
              <a:t>Mejores cierres de </a:t>
            </a:r>
            <a:r>
              <a:rPr lang="es-MX" dirty="0" smtClean="0">
                <a:solidFill>
                  <a:srgbClr val="002060"/>
                </a:solidFill>
              </a:rPr>
              <a:t>ventas.</a:t>
            </a:r>
            <a:endParaRPr lang="es-MX" dirty="0">
              <a:solidFill>
                <a:srgbClr val="002060"/>
              </a:solidFill>
            </a:endParaRPr>
          </a:p>
          <a:p>
            <a:pPr lvl="1"/>
            <a:r>
              <a:rPr lang="es-MX" dirty="0">
                <a:solidFill>
                  <a:srgbClr val="002060"/>
                </a:solidFill>
              </a:rPr>
              <a:t>Modelo de ventas efectivo, </a:t>
            </a:r>
            <a:r>
              <a:rPr lang="es-MX" dirty="0" smtClean="0">
                <a:solidFill>
                  <a:srgbClr val="002060"/>
                </a:solidFill>
              </a:rPr>
              <a:t>medible y </a:t>
            </a:r>
            <a:r>
              <a:rPr lang="es-MX" dirty="0">
                <a:solidFill>
                  <a:srgbClr val="002060"/>
                </a:solidFill>
              </a:rPr>
              <a:t>rentable.</a:t>
            </a: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sz="2800" dirty="0">
              <a:solidFill>
                <a:srgbClr val="002060"/>
              </a:solidFill>
            </a:endParaRPr>
          </a:p>
          <a:p>
            <a:pPr>
              <a:buNone/>
            </a:pPr>
            <a:endParaRPr lang="es-MX" altLang="es-MX" sz="2800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2376264"/>
          </a:xfrm>
        </p:spPr>
        <p:txBody>
          <a:bodyPr/>
          <a:lstStyle/>
          <a:p>
            <a:pPr lvl="0"/>
            <a:r>
              <a:rPr lang="es-MX" altLang="es-MX" sz="4400" dirty="0" smtClean="0"/>
              <a:t>Modelos </a:t>
            </a:r>
            <a:r>
              <a:rPr lang="es-MX" altLang="es-MX" sz="4400" dirty="0"/>
              <a:t>de capacitación en </a:t>
            </a:r>
            <a:r>
              <a:rPr lang="es-MX" altLang="es-MX" sz="4400" dirty="0" smtClean="0"/>
              <a:t/>
            </a:r>
            <a:br>
              <a:rPr lang="es-MX" altLang="es-MX" sz="4400" dirty="0" smtClean="0"/>
            </a:br>
            <a:r>
              <a:rPr lang="es-MX" altLang="es-MX" sz="4400" dirty="0" smtClean="0"/>
              <a:t>venta </a:t>
            </a:r>
            <a:r>
              <a:rPr lang="es-MX" altLang="es-MX" sz="4400" dirty="0"/>
              <a:t>y mercadotecnia </a:t>
            </a:r>
            <a:r>
              <a:rPr lang="es-MX" altLang="es-MX" sz="4400" dirty="0" smtClean="0"/>
              <a:t/>
            </a:r>
            <a:br>
              <a:rPr lang="es-MX" altLang="es-MX" sz="4400" dirty="0" smtClean="0"/>
            </a:br>
            <a:r>
              <a:rPr lang="es-MX" altLang="es-MX" sz="4400" dirty="0" smtClean="0"/>
              <a:t>para </a:t>
            </a:r>
            <a:r>
              <a:rPr lang="es-MX" altLang="es-MX" sz="4400" dirty="0"/>
              <a:t>el Canal </a:t>
            </a:r>
            <a:r>
              <a:rPr lang="es-MX" altLang="es-MX" sz="4400" dirty="0" smtClean="0"/>
              <a:t>Integral</a:t>
            </a:r>
            <a:endParaRPr lang="es-MX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553147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sz="2800" dirty="0">
              <a:solidFill>
                <a:srgbClr val="002060"/>
              </a:solidFill>
            </a:endParaRPr>
          </a:p>
          <a:p>
            <a:pPr>
              <a:buNone/>
            </a:pPr>
            <a:endParaRPr lang="es-MX" altLang="es-MX" sz="2800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 lvl="1"/>
            <a:endParaRPr lang="es-MX" alt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/>
          </a:p>
        </p:txBody>
      </p:sp>
      <p:pic>
        <p:nvPicPr>
          <p:cNvPr id="7" name="6 Imagen" descr="Experiencia aspe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3366120"/>
            <a:ext cx="3491880" cy="3491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Imagen 2" descr="cardtech-01.png"/>
          <p:cNvPicPr>
            <a:picLocks noChangeAspect="1"/>
          </p:cNvPicPr>
          <p:nvPr/>
        </p:nvPicPr>
        <p:blipFill>
          <a:blip r:embed="rId2" cstate="email"/>
          <a:srcRect t="8418" b="44073"/>
          <a:stretch>
            <a:fillRect/>
          </a:stretch>
        </p:blipFill>
        <p:spPr bwMode="auto">
          <a:xfrm>
            <a:off x="-152400" y="1556792"/>
            <a:ext cx="9404350" cy="446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1 Título"/>
          <p:cNvSpPr txBox="1">
            <a:spLocks/>
          </p:cNvSpPr>
          <p:nvPr/>
        </p:nvSpPr>
        <p:spPr bwMode="auto">
          <a:xfrm>
            <a:off x="1979613" y="3074988"/>
            <a:ext cx="6048375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s-MX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Gilberto Sánchez</a:t>
            </a:r>
            <a:endParaRPr lang="es-MX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MX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Director General</a:t>
            </a:r>
            <a:endParaRPr lang="es-MX" sz="2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endParaRPr lang="es-MX" sz="2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MX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gsanchez@aspel.com.mx</a:t>
            </a:r>
            <a:endParaRPr lang="es-MX" sz="2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51203" name="CuadroTexto 1"/>
          <p:cNvSpPr txBox="1">
            <a:spLocks noChangeArrowheads="1"/>
          </p:cNvSpPr>
          <p:nvPr/>
        </p:nvSpPr>
        <p:spPr bwMode="auto">
          <a:xfrm>
            <a:off x="2700338" y="476250"/>
            <a:ext cx="367188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4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¡Gracias!</a:t>
            </a:r>
          </a:p>
          <a:p>
            <a:pPr algn="ctr"/>
            <a:endParaRPr lang="es-ES" b="1" dirty="0"/>
          </a:p>
        </p:txBody>
      </p:sp>
      <p:pic>
        <p:nvPicPr>
          <p:cNvPr id="51204" name="Imagen 3" descr="LOGO ASPEL-01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773238"/>
            <a:ext cx="2814638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7221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uario\AppData\Local\Microsoft\Windows\Temporary Internet Files\Content.Outlook\W7IXE0XI\Edif Vertic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925637"/>
            <a:ext cx="3963269" cy="5743723"/>
          </a:xfrm>
          <a:prstGeom prst="rect">
            <a:avLst/>
          </a:prstGeom>
          <a:noFill/>
        </p:spPr>
      </p:pic>
      <p:pic>
        <p:nvPicPr>
          <p:cNvPr id="12" name="11 Imagen" descr="maps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0"/>
            <a:ext cx="3117329" cy="355293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827584" y="3501008"/>
            <a:ext cx="28083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4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Monterrey</a:t>
            </a:r>
            <a:endParaRPr lang="es-MX" alt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 descr="map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0"/>
            <a:ext cx="3117329" cy="355293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467544" y="3409836"/>
            <a:ext cx="32403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4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Guadalajara</a:t>
            </a:r>
            <a:endParaRPr lang="es-MX" alt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7 Imagen" descr="GUADALAJARA EXTERIO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1052736"/>
            <a:ext cx="4140294" cy="5593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map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0"/>
            <a:ext cx="3117329" cy="355293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1259632" y="3429000"/>
            <a:ext cx="20057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4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León</a:t>
            </a:r>
            <a:endParaRPr lang="es-MX" alt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5 Imagen" descr="león 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2080" y="4005064"/>
            <a:ext cx="3515882" cy="2636912"/>
          </a:xfrm>
          <a:prstGeom prst="rect">
            <a:avLst/>
          </a:prstGeom>
        </p:spPr>
      </p:pic>
      <p:pic>
        <p:nvPicPr>
          <p:cNvPr id="11" name="10 Imagen" descr="León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8064" y="1052736"/>
            <a:ext cx="3515882" cy="2636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 descr="map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0"/>
            <a:ext cx="3117329" cy="355293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827584" y="3429000"/>
            <a:ext cx="28803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4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Chihuahua</a:t>
            </a:r>
            <a:endParaRPr lang="es-MX" alt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2" name="11 Imagen" descr="Sala capacitacion Aspel Chihuahu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8064" y="4005064"/>
            <a:ext cx="3467877" cy="2600908"/>
          </a:xfrm>
          <a:prstGeom prst="rect">
            <a:avLst/>
          </a:prstGeom>
        </p:spPr>
      </p:pic>
      <p:pic>
        <p:nvPicPr>
          <p:cNvPr id="6" name="5 Imagen" descr="CHIHUAHUA EXTERIOR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13624" y="1412776"/>
            <a:ext cx="3490824" cy="2324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 descr="map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0"/>
            <a:ext cx="3117329" cy="355293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899592" y="3429000"/>
            <a:ext cx="27363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4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Hermosillo</a:t>
            </a:r>
            <a:endParaRPr lang="es-MX" altLang="es-MX" sz="44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5 Imagen" descr="HERMOSILLO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1844824"/>
            <a:ext cx="4266997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592</Words>
  <Application>Microsoft Office PowerPoint</Application>
  <PresentationFormat>Presentación en pantalla (4:3)</PresentationFormat>
  <Paragraphs>178</Paragraphs>
  <Slides>48</Slides>
  <Notes>3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Tema de Office</vt:lpstr>
      <vt:lpstr>El negocio después de la Facturación Electrónica</vt:lpstr>
      <vt:lpstr>Diapositiva 2</vt:lpstr>
      <vt:lpstr>Inversiones en  nuevas oficinas para las Sucursales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Importantes inversiones  en publicidad</vt:lpstr>
      <vt:lpstr>La importancia de la renta vs venta</vt:lpstr>
      <vt:lpstr>Diapositiva 14</vt:lpstr>
      <vt:lpstr>Diapositiva 15</vt:lpstr>
      <vt:lpstr>Diapositiva 16</vt:lpstr>
      <vt:lpstr>Entrada en vigor a partir del  1° de abril 2014</vt:lpstr>
      <vt:lpstr>Diapositiva 18</vt:lpstr>
      <vt:lpstr>Diapositiva 19</vt:lpstr>
      <vt:lpstr>Solución para calcular la nómina y emitir Recibos Electrónicos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BANCO 4.0: Junio</vt:lpstr>
      <vt:lpstr>FACTURⓔ Móvil:  venta a través del Canal</vt:lpstr>
      <vt:lpstr>FACTURⓔ Móvil Premium</vt:lpstr>
      <vt:lpstr>COI 7.0</vt:lpstr>
      <vt:lpstr>Inicia el desarrollo de nuevas versiones</vt:lpstr>
      <vt:lpstr>Diapositiva 39</vt:lpstr>
      <vt:lpstr>CAJA 3.5.8</vt:lpstr>
      <vt:lpstr>FACTURⓔ 2.5.4</vt:lpstr>
      <vt:lpstr>Cancelaciones ilimitadas</vt:lpstr>
      <vt:lpstr>Procesos</vt:lpstr>
      <vt:lpstr>Empresas</vt:lpstr>
      <vt:lpstr>Compromiso de Aspel:  generar negocio constante</vt:lpstr>
      <vt:lpstr>Reto del Canal </vt:lpstr>
      <vt:lpstr>Modelos de capacitación en  venta y mercadotecnia  para el Canal Integral</vt:lpstr>
      <vt:lpstr>Diapositiva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negocio después de la Facturación Electrónica</dc:title>
  <dc:creator>mbatllori</dc:creator>
  <cp:lastModifiedBy>mbatllori</cp:lastModifiedBy>
  <cp:revision>64</cp:revision>
  <dcterms:created xsi:type="dcterms:W3CDTF">2014-04-07T19:55:03Z</dcterms:created>
  <dcterms:modified xsi:type="dcterms:W3CDTF">2014-04-09T16:17:41Z</dcterms:modified>
</cp:coreProperties>
</file>